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580" r:id="rId2"/>
    <p:sldId id="581" r:id="rId3"/>
    <p:sldId id="584" r:id="rId4"/>
    <p:sldId id="582" r:id="rId5"/>
    <p:sldId id="586" r:id="rId6"/>
    <p:sldId id="587" r:id="rId7"/>
    <p:sldId id="577" r:id="rId8"/>
    <p:sldId id="588" r:id="rId9"/>
    <p:sldId id="589" r:id="rId10"/>
    <p:sldId id="591" r:id="rId11"/>
    <p:sldId id="590" r:id="rId12"/>
    <p:sldId id="593" r:id="rId13"/>
    <p:sldId id="592" r:id="rId14"/>
    <p:sldId id="594" r:id="rId15"/>
    <p:sldId id="596" r:id="rId16"/>
    <p:sldId id="595" r:id="rId17"/>
    <p:sldId id="597" r:id="rId18"/>
    <p:sldId id="598" r:id="rId19"/>
    <p:sldId id="599" r:id="rId20"/>
    <p:sldId id="600" r:id="rId21"/>
    <p:sldId id="601" r:id="rId22"/>
    <p:sldId id="60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F0"/>
    <a:srgbClr val="00638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69" autoAdjust="0"/>
    <p:restoredTop sz="95620" autoAdjust="0"/>
  </p:normalViewPr>
  <p:slideViewPr>
    <p:cSldViewPr snapToGrid="0">
      <p:cViewPr varScale="1">
        <p:scale>
          <a:sx n="128" d="100"/>
          <a:sy n="128" d="100"/>
        </p:scale>
        <p:origin x="200" y="176"/>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media/image10.tiff>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tiff>
</file>

<file path=ppt/media/image3.png>
</file>

<file path=ppt/media/image4.pn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042FA2-ED98-42D2-ABC3-D65F9A16EB4E}" type="datetimeFigureOut">
              <a:rPr lang="en-US" smtClean="0"/>
              <a:t>9/17/19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600968-83CC-4213-98AF-61C196B62C74}" type="slidenum">
              <a:rPr lang="en-US" smtClean="0"/>
              <a:t>‹#›</a:t>
            </a:fld>
            <a:endParaRPr lang="en-US"/>
          </a:p>
        </p:txBody>
      </p:sp>
    </p:spTree>
    <p:extLst>
      <p:ext uri="{BB962C8B-B14F-4D97-AF65-F5344CB8AC3E}">
        <p14:creationId xmlns:p14="http://schemas.microsoft.com/office/powerpoint/2010/main" val="4341734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AF600968-83CC-4213-98AF-61C196B62C74}" type="slidenum">
              <a:rPr lang="en-US" smtClean="0"/>
              <a:t>4</a:t>
            </a:fld>
            <a:endParaRPr lang="en-US"/>
          </a:p>
        </p:txBody>
      </p:sp>
    </p:spTree>
    <p:extLst>
      <p:ext uri="{BB962C8B-B14F-4D97-AF65-F5344CB8AC3E}">
        <p14:creationId xmlns:p14="http://schemas.microsoft.com/office/powerpoint/2010/main" val="137137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AF600968-83CC-4213-98AF-61C196B62C74}" type="slidenum">
              <a:rPr lang="en-US" smtClean="0"/>
              <a:t>7</a:t>
            </a:fld>
            <a:endParaRPr lang="en-US"/>
          </a:p>
        </p:txBody>
      </p:sp>
    </p:spTree>
    <p:extLst>
      <p:ext uri="{BB962C8B-B14F-4D97-AF65-F5344CB8AC3E}">
        <p14:creationId xmlns:p14="http://schemas.microsoft.com/office/powerpoint/2010/main" val="3278112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8.xml"/><Relationship Id="rId7" Type="http://schemas.openxmlformats.org/officeDocument/2006/relationships/image" Target="../media/image5.png"/><Relationship Id="rId2" Type="http://schemas.openxmlformats.org/officeDocument/2006/relationships/tags" Target="../tags/tag7.xml"/><Relationship Id="rId1" Type="http://schemas.openxmlformats.org/officeDocument/2006/relationships/vmlDrawing" Target="../drawings/vmlDrawing7.vml"/><Relationship Id="rId6" Type="http://schemas.openxmlformats.org/officeDocument/2006/relationships/image" Target="../media/image1.emf"/><Relationship Id="rId11" Type="http://schemas.openxmlformats.org/officeDocument/2006/relationships/image" Target="../media/image8.png"/><Relationship Id="rId5" Type="http://schemas.openxmlformats.org/officeDocument/2006/relationships/oleObject" Target="../embeddings/oleObject6.bin"/><Relationship Id="rId10" Type="http://schemas.openxmlformats.org/officeDocument/2006/relationships/image" Target="../media/image7.jpeg"/><Relationship Id="rId4" Type="http://schemas.openxmlformats.org/officeDocument/2006/relationships/slideMaster" Target="../slideMasters/slideMaster1.xml"/><Relationship Id="rId9" Type="http://schemas.openxmlformats.org/officeDocument/2006/relationships/oleObject" Target="../embeddings/oleObject7.bin"/></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4.bin"/></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5.bin"/></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5_标题和内容">
    <p:spTree>
      <p:nvGrpSpPr>
        <p:cNvPr id="1" name=""/>
        <p:cNvGrpSpPr/>
        <p:nvPr/>
      </p:nvGrpSpPr>
      <p:grpSpPr>
        <a:xfrm>
          <a:off x="0" y="0"/>
          <a:ext cx="0" cy="0"/>
          <a:chOff x="0" y="0"/>
          <a:chExt cx="0" cy="0"/>
        </a:xfrm>
      </p:grpSpPr>
      <p:graphicFrame>
        <p:nvGraphicFramePr>
          <p:cNvPr id="4" name="对象 8"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359" name="think-cell Slide" r:id="rId4" imgW="270" imgH="270" progId="TCLayout.ActiveDocument.1">
                  <p:embed/>
                </p:oleObj>
              </mc:Choice>
              <mc:Fallback>
                <p:oleObj name="think-cell Slide" r:id="rId4" imgW="270" imgH="270" progId="TCLayout.ActiveDocument.1">
                  <p:embed/>
                  <p:pic>
                    <p:nvPicPr>
                      <p:cNvPr id="4" name="对象 8"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8" y="1588"/>
                        <a:ext cx="1587"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7" name="Rectangle 6">
            <a:extLst>
              <a:ext uri="{FF2B5EF4-FFF2-40B4-BE49-F238E27FC236}">
                <a16:creationId xmlns:a16="http://schemas.microsoft.com/office/drawing/2014/main" id="{11FCCE26-C7BB-A14F-B09B-31A72F869223}"/>
              </a:ext>
            </a:extLst>
          </p:cNvPr>
          <p:cNvSpPr/>
          <p:nvPr/>
        </p:nvSpPr>
        <p:spPr>
          <a:xfrm>
            <a:off x="400503" y="331801"/>
            <a:ext cx="184731" cy="461665"/>
          </a:xfrm>
          <a:prstGeom prst="rect">
            <a:avLst/>
          </a:prstGeom>
        </p:spPr>
        <p:txBody>
          <a:bodyPr wrap="none">
            <a:spAutoFit/>
          </a:bodyPr>
          <a:lstStyle/>
          <a:p>
            <a:pPr lvl="0"/>
            <a:endParaRPr lang="en-US" sz="2400" b="1" dirty="0">
              <a:latin typeface="微软雅黑" panose="020B0503020204020204" pitchFamily="34" charset="-122"/>
              <a:ea typeface="微软雅黑" panose="020B0503020204020204" pitchFamily="34" charset="-122"/>
            </a:endParaRPr>
          </a:p>
        </p:txBody>
      </p:sp>
      <p:sp>
        <p:nvSpPr>
          <p:cNvPr id="14" name="Title 13">
            <a:extLst>
              <a:ext uri="{FF2B5EF4-FFF2-40B4-BE49-F238E27FC236}">
                <a16:creationId xmlns:a16="http://schemas.microsoft.com/office/drawing/2014/main" id="{C030A087-B9FC-8F4B-A78E-B26B205CCF8F}"/>
              </a:ext>
            </a:extLst>
          </p:cNvPr>
          <p:cNvSpPr>
            <a:spLocks noGrp="1"/>
          </p:cNvSpPr>
          <p:nvPr>
            <p:ph type="title"/>
          </p:nvPr>
        </p:nvSpPr>
        <p:spPr>
          <a:xfrm>
            <a:off x="2264940" y="2596243"/>
            <a:ext cx="7662120" cy="832757"/>
          </a:xfrm>
        </p:spPr>
        <p:txBody>
          <a:bodyPr>
            <a:noAutofit/>
          </a:bodyPr>
          <a:lstStyle>
            <a:lvl1pPr algn="ctr">
              <a:defRPr sz="4000" b="0" i="0" baseline="0">
                <a:latin typeface="微软雅黑" panose="020B0503020204020204" pitchFamily="34" charset="-122"/>
                <a:ea typeface="微软雅黑" panose="020B0503020204020204" pitchFamily="34" charset="-122"/>
              </a:defRPr>
            </a:lvl1pPr>
          </a:lstStyle>
          <a:p>
            <a:r>
              <a:rPr lang="zh-CN" altLang="en-US"/>
              <a:t>单击此处编辑母版标题样式</a:t>
            </a:r>
            <a:endParaRPr lang="en-US" dirty="0"/>
          </a:p>
        </p:txBody>
      </p:sp>
    </p:spTree>
    <p:extLst>
      <p:ext uri="{BB962C8B-B14F-4D97-AF65-F5344CB8AC3E}">
        <p14:creationId xmlns:p14="http://schemas.microsoft.com/office/powerpoint/2010/main" val="42790516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居中内容">
    <p:spTree>
      <p:nvGrpSpPr>
        <p:cNvPr id="1" name=""/>
        <p:cNvGrpSpPr/>
        <p:nvPr/>
      </p:nvGrpSpPr>
      <p:grpSpPr>
        <a:xfrm>
          <a:off x="0" y="0"/>
          <a:ext cx="0" cy="0"/>
          <a:chOff x="0" y="0"/>
          <a:chExt cx="0" cy="0"/>
        </a:xfrm>
      </p:grpSpPr>
      <p:sp>
        <p:nvSpPr>
          <p:cNvPr id="8" name="标题 1"/>
          <p:cNvSpPr>
            <a:spLocks noGrp="1"/>
          </p:cNvSpPr>
          <p:nvPr>
            <p:ph type="ctrTitle" hasCustomPrompt="1"/>
          </p:nvPr>
        </p:nvSpPr>
        <p:spPr>
          <a:xfrm>
            <a:off x="768351" y="304271"/>
            <a:ext cx="10655300" cy="487892"/>
          </a:xfrm>
          <a:prstGeom prst="rect">
            <a:avLst/>
          </a:prstGeom>
        </p:spPr>
        <p:txBody>
          <a:bodyPr anchor="t"/>
          <a:lstStyle>
            <a:lvl1pPr algn="ctr">
              <a:defRPr sz="2667" b="1" i="0">
                <a:solidFill>
                  <a:srgbClr val="00A3FF"/>
                </a:solidFill>
                <a:latin typeface="微软雅黑" panose="020B0503020204020204" charset="-122"/>
                <a:ea typeface="微软雅黑" panose="020B0503020204020204" charset="-122"/>
                <a:cs typeface="微软雅黑" panose="020B0503020204020204" charset="-122"/>
              </a:defRPr>
            </a:lvl1pPr>
          </a:lstStyle>
          <a:p>
            <a:r>
              <a:rPr kumimoji="1" lang="zh-CN" altLang="en-US" dirty="0"/>
              <a:t>单击此处编辑标题内容</a:t>
            </a:r>
          </a:p>
        </p:txBody>
      </p:sp>
      <p:sp>
        <p:nvSpPr>
          <p:cNvPr id="11" name="副标题 2"/>
          <p:cNvSpPr>
            <a:spLocks noGrp="1"/>
          </p:cNvSpPr>
          <p:nvPr>
            <p:ph type="subTitle" idx="1" hasCustomPrompt="1"/>
          </p:nvPr>
        </p:nvSpPr>
        <p:spPr>
          <a:xfrm>
            <a:off x="768349" y="1364138"/>
            <a:ext cx="10655300" cy="5087900"/>
          </a:xfrm>
          <a:prstGeom prst="rect">
            <a:avLst/>
          </a:prstGeom>
        </p:spPr>
        <p:txBody>
          <a:bodyPr/>
          <a:lstStyle>
            <a:lvl1pPr marL="0" marR="0" indent="0" algn="l" defTabSz="1219170" rtl="0" eaLnBrk="1" fontAlgn="auto" latinLnBrk="0" hangingPunct="1">
              <a:lnSpc>
                <a:spcPct val="150000"/>
              </a:lnSpc>
              <a:spcBef>
                <a:spcPts val="0"/>
              </a:spcBef>
              <a:spcAft>
                <a:spcPts val="0"/>
              </a:spcAft>
              <a:buClrTx/>
              <a:buSzTx/>
              <a:buFont typeface="Arial" panose="020B0604020202020204"/>
              <a:buNone/>
              <a:defRPr sz="1333">
                <a:solidFill>
                  <a:srgbClr val="404040"/>
                </a:solidFill>
                <a:latin typeface="微软雅黑" panose="020B0503020204020204" charset="-122"/>
                <a:ea typeface="微软雅黑" panose="020B0503020204020204" charset="-122"/>
                <a:cs typeface="微软雅黑" panose="020B0503020204020204" charset="-122"/>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kumimoji="1" lang="zh-CN" altLang="en-US" dirty="0"/>
              <a:t>单击此处编辑文本内容：腾讯优图实验室内容腾讯优图实验室内容腾讯优图实验室内容腾讯优图实验室内容腾讯优图实验室内容腾讯优图实验室内容腾讯优图实验室内容腾讯优图实验室内容腾讯优图实验室内容腾讯优图实验室内容腾讯优图实验室内容腾讯优图实验室内容腾讯优图实验室内容腾讯优图实验室内容腾讯优图实验室内容腾讯优图实验室内容。</a:t>
            </a:r>
          </a:p>
          <a:p>
            <a:endParaRPr kumimoji="1" lang="zh-CN" altLang="en-US" dirty="0"/>
          </a:p>
        </p:txBody>
      </p:sp>
    </p:spTree>
    <p:extLst>
      <p:ext uri="{BB962C8B-B14F-4D97-AF65-F5344CB8AC3E}">
        <p14:creationId xmlns:p14="http://schemas.microsoft.com/office/powerpoint/2010/main" val="248518712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graphicFrame>
        <p:nvGraphicFramePr>
          <p:cNvPr id="2" name="对象 8"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786" name="think-cell Slide" r:id="rId5" imgW="270" imgH="270" progId="TCLayout.ActiveDocument.1">
                  <p:embed/>
                </p:oleObj>
              </mc:Choice>
              <mc:Fallback>
                <p:oleObj name="think-cell Slide" r:id="rId5" imgW="270" imgH="270" progId="TCLayout.ActiveDocument.1">
                  <p:embed/>
                  <p:pic>
                    <p:nvPicPr>
                      <p:cNvPr id="2" name="对象 8"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7"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3" name="图片 8" descr="{615CE223-5F6C-439D-ABB5-4706FCFB7C3E}.png"/>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10871200" y="6172200"/>
            <a:ext cx="60483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6"/>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8832850" y="5719763"/>
            <a:ext cx="3108325" cy="987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对象 9" hidden="1"/>
          <p:cNvGraphicFramePr>
            <a:graphicFrameLocks noChangeAspect="1"/>
          </p:cNvGraphicFramePr>
          <p:nvPr userDrawn="1">
            <p:custDataLst>
              <p:tags r:id="rId3"/>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787" name="think-cell Slide" r:id="rId9" imgW="270" imgH="270" progId="TCLayout.ActiveDocument.1">
                  <p:embed/>
                </p:oleObj>
              </mc:Choice>
              <mc:Fallback>
                <p:oleObj name="think-cell Slide" r:id="rId9" imgW="270" imgH="270" progId="TCLayout.ActiveDocument.1">
                  <p:embed/>
                  <p:pic>
                    <p:nvPicPr>
                      <p:cNvPr id="5" name="对象 9"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8" y="1588"/>
                        <a:ext cx="1587"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6" name="Picture 2" descr="3-1"/>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0" y="0"/>
            <a:ext cx="12192000" cy="686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7"/>
          <p:cNvPicPr>
            <a:picLocks noChangeAspect="1"/>
          </p:cNvPicPr>
          <p:nvPr userDrawn="1"/>
        </p:nvPicPr>
        <p:blipFill>
          <a:blip r:embed="rId11"/>
          <a:stretch>
            <a:fillRect/>
          </a:stretch>
        </p:blipFill>
        <p:spPr>
          <a:xfrm>
            <a:off x="8832849" y="5823576"/>
            <a:ext cx="3108325" cy="883612"/>
          </a:xfrm>
          <a:prstGeom prst="rect">
            <a:avLst/>
          </a:prstGeom>
        </p:spPr>
      </p:pic>
    </p:spTree>
    <p:extLst>
      <p:ext uri="{BB962C8B-B14F-4D97-AF65-F5344CB8AC3E}">
        <p14:creationId xmlns:p14="http://schemas.microsoft.com/office/powerpoint/2010/main" val="11771123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3_标题和内容">
    <p:spTree>
      <p:nvGrpSpPr>
        <p:cNvPr id="1" name=""/>
        <p:cNvGrpSpPr/>
        <p:nvPr/>
      </p:nvGrpSpPr>
      <p:grpSpPr>
        <a:xfrm>
          <a:off x="0" y="0"/>
          <a:ext cx="0" cy="0"/>
          <a:chOff x="0" y="0"/>
          <a:chExt cx="0" cy="0"/>
        </a:xfrm>
      </p:grpSpPr>
      <p:graphicFrame>
        <p:nvGraphicFramePr>
          <p:cNvPr id="4" name="对象 8"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383" name="think-cell Slide" r:id="rId4" imgW="270" imgH="270" progId="TCLayout.ActiveDocument.1">
                  <p:embed/>
                </p:oleObj>
              </mc:Choice>
              <mc:Fallback>
                <p:oleObj name="think-cell Slide" r:id="rId4" imgW="270" imgH="270" progId="TCLayout.ActiveDocument.1">
                  <p:embed/>
                  <p:pic>
                    <p:nvPicPr>
                      <p:cNvPr id="4" name="对象 8"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8" y="1588"/>
                        <a:ext cx="1587"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7" name="Rectangle 6">
            <a:extLst>
              <a:ext uri="{FF2B5EF4-FFF2-40B4-BE49-F238E27FC236}">
                <a16:creationId xmlns:a16="http://schemas.microsoft.com/office/drawing/2014/main" id="{11FCCE26-C7BB-A14F-B09B-31A72F869223}"/>
              </a:ext>
            </a:extLst>
          </p:cNvPr>
          <p:cNvSpPr/>
          <p:nvPr/>
        </p:nvSpPr>
        <p:spPr>
          <a:xfrm>
            <a:off x="400503" y="331801"/>
            <a:ext cx="184731" cy="461665"/>
          </a:xfrm>
          <a:prstGeom prst="rect">
            <a:avLst/>
          </a:prstGeom>
        </p:spPr>
        <p:txBody>
          <a:bodyPr wrap="none">
            <a:spAutoFit/>
          </a:bodyPr>
          <a:lstStyle/>
          <a:p>
            <a:pPr lvl="0"/>
            <a:endParaRPr lang="en-US" sz="2400" b="1" dirty="0">
              <a:latin typeface="微软雅黑" panose="020B0503020204020204" pitchFamily="34" charset="-122"/>
              <a:ea typeface="微软雅黑" panose="020B0503020204020204" pitchFamily="34" charset="-122"/>
            </a:endParaRPr>
          </a:p>
        </p:txBody>
      </p:sp>
      <p:sp>
        <p:nvSpPr>
          <p:cNvPr id="14" name="Title 13">
            <a:extLst>
              <a:ext uri="{FF2B5EF4-FFF2-40B4-BE49-F238E27FC236}">
                <a16:creationId xmlns:a16="http://schemas.microsoft.com/office/drawing/2014/main" id="{C030A087-B9FC-8F4B-A78E-B26B205CCF8F}"/>
              </a:ext>
            </a:extLst>
          </p:cNvPr>
          <p:cNvSpPr>
            <a:spLocks noGrp="1"/>
          </p:cNvSpPr>
          <p:nvPr>
            <p:ph type="title"/>
          </p:nvPr>
        </p:nvSpPr>
        <p:spPr>
          <a:xfrm>
            <a:off x="585232" y="239726"/>
            <a:ext cx="10983558" cy="483016"/>
          </a:xfrm>
        </p:spPr>
        <p:txBody>
          <a:bodyPr>
            <a:normAutofit/>
          </a:bodyPr>
          <a:lstStyle>
            <a:lvl1pPr>
              <a:defRPr sz="2800" b="0" i="0" baseline="0">
                <a:latin typeface="微软雅黑" panose="020B0503020204020204" pitchFamily="34" charset="-122"/>
                <a:ea typeface="微软雅黑" panose="020B0503020204020204" pitchFamily="34" charset="-122"/>
              </a:defRPr>
            </a:lvl1pPr>
          </a:lstStyle>
          <a:p>
            <a:r>
              <a:rPr lang="zh-CN" altLang="en-US"/>
              <a:t>单击此处编辑母版标题样式</a:t>
            </a:r>
            <a:endParaRPr lang="en-US" dirty="0"/>
          </a:p>
        </p:txBody>
      </p:sp>
      <p:sp>
        <p:nvSpPr>
          <p:cNvPr id="5" name="内容占位符 4">
            <a:extLst>
              <a:ext uri="{FF2B5EF4-FFF2-40B4-BE49-F238E27FC236}">
                <a16:creationId xmlns:a16="http://schemas.microsoft.com/office/drawing/2014/main" id="{8D5E77E2-C073-4C3D-AE97-DAD57B55021D}"/>
              </a:ext>
            </a:extLst>
          </p:cNvPr>
          <p:cNvSpPr>
            <a:spLocks noGrp="1"/>
          </p:cNvSpPr>
          <p:nvPr>
            <p:ph sz="quarter" idx="11"/>
          </p:nvPr>
        </p:nvSpPr>
        <p:spPr>
          <a:xfrm>
            <a:off x="585233" y="1060947"/>
            <a:ext cx="10983559" cy="5142807"/>
          </a:xfrm>
        </p:spPr>
        <p:txBody>
          <a:bodyPr>
            <a:normAutofit/>
          </a:bodyPr>
          <a:lstStyle>
            <a:lvl1pPr>
              <a:defRPr sz="2400"/>
            </a:lvl1pPr>
            <a:lvl2pPr>
              <a:defRPr sz="2000"/>
            </a:lvl2pPr>
            <a:lvl3pPr>
              <a:defRPr sz="1800"/>
            </a:lvl3pPr>
            <a:lvl4pPr>
              <a:defRPr sz="1600"/>
            </a:lvl4pPr>
            <a:lvl5pPr>
              <a:defRPr sz="16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Tree>
    <p:extLst>
      <p:ext uri="{BB962C8B-B14F-4D97-AF65-F5344CB8AC3E}">
        <p14:creationId xmlns:p14="http://schemas.microsoft.com/office/powerpoint/2010/main" val="2534019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标题和内容">
    <p:spTree>
      <p:nvGrpSpPr>
        <p:cNvPr id="1" name=""/>
        <p:cNvGrpSpPr/>
        <p:nvPr/>
      </p:nvGrpSpPr>
      <p:grpSpPr>
        <a:xfrm>
          <a:off x="0" y="0"/>
          <a:ext cx="0" cy="0"/>
          <a:chOff x="0" y="0"/>
          <a:chExt cx="0" cy="0"/>
        </a:xfrm>
      </p:grpSpPr>
      <p:graphicFrame>
        <p:nvGraphicFramePr>
          <p:cNvPr id="4" name="对象 8"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406" name="think-cell Slide" r:id="rId4" imgW="270" imgH="270" progId="TCLayout.ActiveDocument.1">
                  <p:embed/>
                </p:oleObj>
              </mc:Choice>
              <mc:Fallback>
                <p:oleObj name="think-cell Slide" r:id="rId4" imgW="270" imgH="270" progId="TCLayout.ActiveDocument.1">
                  <p:embed/>
                  <p:pic>
                    <p:nvPicPr>
                      <p:cNvPr id="4" name="对象 8"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8" y="1588"/>
                        <a:ext cx="1587"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7" name="Rectangle 6">
            <a:extLst>
              <a:ext uri="{FF2B5EF4-FFF2-40B4-BE49-F238E27FC236}">
                <a16:creationId xmlns:a16="http://schemas.microsoft.com/office/drawing/2014/main" id="{11FCCE26-C7BB-A14F-B09B-31A72F869223}"/>
              </a:ext>
            </a:extLst>
          </p:cNvPr>
          <p:cNvSpPr/>
          <p:nvPr userDrawn="1"/>
        </p:nvSpPr>
        <p:spPr>
          <a:xfrm>
            <a:off x="400503" y="386507"/>
            <a:ext cx="184731" cy="461665"/>
          </a:xfrm>
          <a:prstGeom prst="rect">
            <a:avLst/>
          </a:prstGeom>
        </p:spPr>
        <p:txBody>
          <a:bodyPr wrap="none">
            <a:spAutoFit/>
          </a:bodyPr>
          <a:lstStyle/>
          <a:p>
            <a:pPr lvl="0"/>
            <a:endParaRPr lang="en-US" sz="2400" b="1" dirty="0">
              <a:latin typeface="微软雅黑" panose="020B0503020204020204" pitchFamily="34" charset="-122"/>
              <a:ea typeface="微软雅黑" panose="020B0503020204020204" pitchFamily="34" charset="-122"/>
            </a:endParaRPr>
          </a:p>
        </p:txBody>
      </p:sp>
      <p:sp>
        <p:nvSpPr>
          <p:cNvPr id="14" name="Title 13">
            <a:extLst>
              <a:ext uri="{FF2B5EF4-FFF2-40B4-BE49-F238E27FC236}">
                <a16:creationId xmlns:a16="http://schemas.microsoft.com/office/drawing/2014/main" id="{C030A087-B9FC-8F4B-A78E-B26B205CCF8F}"/>
              </a:ext>
            </a:extLst>
          </p:cNvPr>
          <p:cNvSpPr>
            <a:spLocks noGrp="1"/>
          </p:cNvSpPr>
          <p:nvPr>
            <p:ph type="title"/>
          </p:nvPr>
        </p:nvSpPr>
        <p:spPr>
          <a:xfrm>
            <a:off x="585232" y="294432"/>
            <a:ext cx="10983558" cy="483016"/>
          </a:xfrm>
        </p:spPr>
        <p:txBody>
          <a:bodyPr>
            <a:normAutofit/>
          </a:bodyPr>
          <a:lstStyle>
            <a:lvl1pPr>
              <a:defRPr sz="2800" b="0" i="0" baseline="0">
                <a:solidFill>
                  <a:srgbClr val="00B0F0"/>
                </a:solidFill>
                <a:latin typeface="微软雅黑" panose="020B0503020204020204" pitchFamily="34" charset="-122"/>
                <a:ea typeface="微软雅黑" panose="020B0503020204020204" pitchFamily="34" charset="-122"/>
              </a:defRPr>
            </a:lvl1pPr>
          </a:lstStyle>
          <a:p>
            <a:r>
              <a:rPr lang="zh-CN" altLang="en-US"/>
              <a:t>单击此处编辑母版标题样式</a:t>
            </a:r>
            <a:endParaRPr lang="en-US" dirty="0"/>
          </a:p>
        </p:txBody>
      </p:sp>
      <p:sp>
        <p:nvSpPr>
          <p:cNvPr id="5" name="内容占位符 4">
            <a:extLst>
              <a:ext uri="{FF2B5EF4-FFF2-40B4-BE49-F238E27FC236}">
                <a16:creationId xmlns:a16="http://schemas.microsoft.com/office/drawing/2014/main" id="{8D5E77E2-C073-4C3D-AE97-DAD57B55021D}"/>
              </a:ext>
            </a:extLst>
          </p:cNvPr>
          <p:cNvSpPr>
            <a:spLocks noGrp="1"/>
          </p:cNvSpPr>
          <p:nvPr>
            <p:ph sz="quarter" idx="11"/>
          </p:nvPr>
        </p:nvSpPr>
        <p:spPr>
          <a:xfrm>
            <a:off x="585233" y="1060947"/>
            <a:ext cx="10983559" cy="5142807"/>
          </a:xfrm>
        </p:spPr>
        <p:txBody>
          <a:bodyPr>
            <a:normAutofit/>
          </a:bodyPr>
          <a:lstStyle>
            <a:lvl1pPr>
              <a:defRPr sz="2400"/>
            </a:lvl1pPr>
            <a:lvl2pPr>
              <a:defRPr sz="2000"/>
            </a:lvl2pPr>
            <a:lvl3pPr>
              <a:defRPr sz="1800"/>
            </a:lvl3pPr>
            <a:lvl4pPr>
              <a:defRPr sz="1600"/>
            </a:lvl4pPr>
            <a:lvl5pPr>
              <a:defRPr sz="16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1" name="矩形 10">
            <a:extLst>
              <a:ext uri="{FF2B5EF4-FFF2-40B4-BE49-F238E27FC236}">
                <a16:creationId xmlns:a16="http://schemas.microsoft.com/office/drawing/2014/main" id="{00687F93-B369-4BB2-9C7B-9CBBDFDE3B18}"/>
              </a:ext>
            </a:extLst>
          </p:cNvPr>
          <p:cNvSpPr/>
          <p:nvPr userDrawn="1"/>
        </p:nvSpPr>
        <p:spPr>
          <a:xfrm>
            <a:off x="463851" y="373757"/>
            <a:ext cx="36000" cy="299517"/>
          </a:xfrm>
          <a:prstGeom prst="rect">
            <a:avLst/>
          </a:prstGeom>
          <a:solidFill>
            <a:srgbClr val="00A3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36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2833320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标题和内容">
    <p:spTree>
      <p:nvGrpSpPr>
        <p:cNvPr id="1" name=""/>
        <p:cNvGrpSpPr/>
        <p:nvPr/>
      </p:nvGrpSpPr>
      <p:grpSpPr>
        <a:xfrm>
          <a:off x="0" y="0"/>
          <a:ext cx="0" cy="0"/>
          <a:chOff x="0" y="0"/>
          <a:chExt cx="0" cy="0"/>
        </a:xfrm>
      </p:grpSpPr>
      <p:graphicFrame>
        <p:nvGraphicFramePr>
          <p:cNvPr id="4" name="对象 8"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430" name="think-cell Slide" r:id="rId4" imgW="270" imgH="270" progId="TCLayout.ActiveDocument.1">
                  <p:embed/>
                </p:oleObj>
              </mc:Choice>
              <mc:Fallback>
                <p:oleObj name="think-cell Slide" r:id="rId4" imgW="270" imgH="270" progId="TCLayout.ActiveDocument.1">
                  <p:embed/>
                  <p:pic>
                    <p:nvPicPr>
                      <p:cNvPr id="4" name="对象 8"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8" y="1588"/>
                        <a:ext cx="1587"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7" name="Rectangle 6">
            <a:extLst>
              <a:ext uri="{FF2B5EF4-FFF2-40B4-BE49-F238E27FC236}">
                <a16:creationId xmlns:a16="http://schemas.microsoft.com/office/drawing/2014/main" id="{11FCCE26-C7BB-A14F-B09B-31A72F869223}"/>
              </a:ext>
            </a:extLst>
          </p:cNvPr>
          <p:cNvSpPr/>
          <p:nvPr userDrawn="1"/>
        </p:nvSpPr>
        <p:spPr>
          <a:xfrm>
            <a:off x="400503" y="386507"/>
            <a:ext cx="184731" cy="461665"/>
          </a:xfrm>
          <a:prstGeom prst="rect">
            <a:avLst/>
          </a:prstGeom>
        </p:spPr>
        <p:txBody>
          <a:bodyPr wrap="none">
            <a:spAutoFit/>
          </a:bodyPr>
          <a:lstStyle/>
          <a:p>
            <a:pPr lvl="0"/>
            <a:endParaRPr lang="en-US" sz="2400" b="1" dirty="0">
              <a:latin typeface="微软雅黑" panose="020B0503020204020204" pitchFamily="34" charset="-122"/>
              <a:ea typeface="微软雅黑" panose="020B0503020204020204" pitchFamily="34" charset="-122"/>
            </a:endParaRPr>
          </a:p>
        </p:txBody>
      </p:sp>
      <p:sp>
        <p:nvSpPr>
          <p:cNvPr id="14" name="Title 13">
            <a:extLst>
              <a:ext uri="{FF2B5EF4-FFF2-40B4-BE49-F238E27FC236}">
                <a16:creationId xmlns:a16="http://schemas.microsoft.com/office/drawing/2014/main" id="{C030A087-B9FC-8F4B-A78E-B26B205CCF8F}"/>
              </a:ext>
            </a:extLst>
          </p:cNvPr>
          <p:cNvSpPr>
            <a:spLocks noGrp="1"/>
          </p:cNvSpPr>
          <p:nvPr>
            <p:ph type="title"/>
          </p:nvPr>
        </p:nvSpPr>
        <p:spPr>
          <a:xfrm>
            <a:off x="585232" y="294432"/>
            <a:ext cx="10983558" cy="483016"/>
          </a:xfrm>
        </p:spPr>
        <p:txBody>
          <a:bodyPr>
            <a:normAutofit/>
          </a:bodyPr>
          <a:lstStyle>
            <a:lvl1pPr>
              <a:defRPr sz="2800" b="0" i="0" baseline="0">
                <a:solidFill>
                  <a:schemeClr val="tx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en-US" dirty="0"/>
          </a:p>
        </p:txBody>
      </p:sp>
      <p:sp>
        <p:nvSpPr>
          <p:cNvPr id="5" name="内容占位符 4">
            <a:extLst>
              <a:ext uri="{FF2B5EF4-FFF2-40B4-BE49-F238E27FC236}">
                <a16:creationId xmlns:a16="http://schemas.microsoft.com/office/drawing/2014/main" id="{8D5E77E2-C073-4C3D-AE97-DAD57B55021D}"/>
              </a:ext>
            </a:extLst>
          </p:cNvPr>
          <p:cNvSpPr>
            <a:spLocks noGrp="1"/>
          </p:cNvSpPr>
          <p:nvPr>
            <p:ph sz="quarter" idx="11"/>
          </p:nvPr>
        </p:nvSpPr>
        <p:spPr>
          <a:xfrm>
            <a:off x="585233" y="1060947"/>
            <a:ext cx="10983559" cy="5142807"/>
          </a:xfrm>
        </p:spPr>
        <p:txBody>
          <a:bodyPr>
            <a:normAutofit/>
          </a:bodyPr>
          <a:lstStyle>
            <a:lvl1pPr>
              <a:defRPr sz="2400"/>
            </a:lvl1pPr>
            <a:lvl2pPr>
              <a:defRPr sz="2000"/>
            </a:lvl2pPr>
            <a:lvl3pPr>
              <a:defRPr sz="1800"/>
            </a:lvl3pPr>
            <a:lvl4pPr>
              <a:defRPr sz="1600"/>
            </a:lvl4pPr>
            <a:lvl5pPr>
              <a:defRPr sz="16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1" name="矩形 10">
            <a:extLst>
              <a:ext uri="{FF2B5EF4-FFF2-40B4-BE49-F238E27FC236}">
                <a16:creationId xmlns:a16="http://schemas.microsoft.com/office/drawing/2014/main" id="{00687F93-B369-4BB2-9C7B-9CBBDFDE3B18}"/>
              </a:ext>
            </a:extLst>
          </p:cNvPr>
          <p:cNvSpPr/>
          <p:nvPr userDrawn="1"/>
        </p:nvSpPr>
        <p:spPr>
          <a:xfrm>
            <a:off x="463851" y="373757"/>
            <a:ext cx="36000" cy="299517"/>
          </a:xfrm>
          <a:prstGeom prst="rect">
            <a:avLst/>
          </a:prstGeom>
          <a:solidFill>
            <a:srgbClr val="00A3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3600" b="0" i="0" u="none" strike="noStrike" cap="none" spc="0" normalizeH="0" baseline="0" dirty="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69519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2B66CB-9B84-4035-A1AC-36A9B447A517}"/>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E6CDB5E-0B3C-475C-B6A4-91E40E236A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91198D5-1597-4CFD-8F9F-3CAAB3387008}"/>
              </a:ext>
            </a:extLst>
          </p:cNvPr>
          <p:cNvSpPr>
            <a:spLocks noGrp="1"/>
          </p:cNvSpPr>
          <p:nvPr>
            <p:ph type="dt" sz="half" idx="10"/>
          </p:nvPr>
        </p:nvSpPr>
        <p:spPr/>
        <p:txBody>
          <a:bodyPr/>
          <a:lstStyle/>
          <a:p>
            <a:fld id="{D2A37939-49CF-4550-B98E-E945326083D9}" type="datetimeFigureOut">
              <a:rPr lang="zh-CN" altLang="en-US" smtClean="0"/>
              <a:t>2019/9/17</a:t>
            </a:fld>
            <a:endParaRPr lang="zh-CN" altLang="en-US"/>
          </a:p>
        </p:txBody>
      </p:sp>
      <p:sp>
        <p:nvSpPr>
          <p:cNvPr id="5" name="页脚占位符 4">
            <a:extLst>
              <a:ext uri="{FF2B5EF4-FFF2-40B4-BE49-F238E27FC236}">
                <a16:creationId xmlns:a16="http://schemas.microsoft.com/office/drawing/2014/main" id="{E3F966C3-08F6-41FD-9941-18B0C189C13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59652E8-B7FB-456F-A219-A8FA68EC97E0}"/>
              </a:ext>
            </a:extLst>
          </p:cNvPr>
          <p:cNvSpPr>
            <a:spLocks noGrp="1"/>
          </p:cNvSpPr>
          <p:nvPr>
            <p:ph type="sldNum" sz="quarter" idx="12"/>
          </p:nvPr>
        </p:nvSpPr>
        <p:spPr/>
        <p:txBody>
          <a:bodyPr/>
          <a:lstStyle/>
          <a:p>
            <a:fld id="{93C2FF2B-8DC4-4C24-B2F3-90E373AD7F49}" type="slidenum">
              <a:rPr lang="zh-CN" altLang="en-US" smtClean="0"/>
              <a:t>‹#›</a:t>
            </a:fld>
            <a:endParaRPr lang="zh-CN" altLang="en-US"/>
          </a:p>
        </p:txBody>
      </p:sp>
    </p:spTree>
    <p:extLst>
      <p:ext uri="{BB962C8B-B14F-4D97-AF65-F5344CB8AC3E}">
        <p14:creationId xmlns:p14="http://schemas.microsoft.com/office/powerpoint/2010/main" val="2070541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6_标题和内容">
    <p:bg>
      <p:bgPr>
        <a:solidFill>
          <a:srgbClr val="000A32"/>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1656"/>
          </a:xfrm>
          <a:prstGeom prst="rect">
            <a:avLst/>
          </a:prstGeom>
        </p:spPr>
      </p:pic>
      <p:cxnSp>
        <p:nvCxnSpPr>
          <p:cNvPr id="10" name="直接连接符 11"/>
          <p:cNvCxnSpPr/>
          <p:nvPr userDrawn="1"/>
        </p:nvCxnSpPr>
        <p:spPr>
          <a:xfrm>
            <a:off x="798354" y="528971"/>
            <a:ext cx="0" cy="336613"/>
          </a:xfrm>
          <a:prstGeom prst="line">
            <a:avLst/>
          </a:prstGeom>
          <a:ln>
            <a:solidFill>
              <a:srgbClr val="008CFC"/>
            </a:solidFill>
          </a:ln>
        </p:spPr>
        <p:style>
          <a:lnRef idx="1">
            <a:schemeClr val="accent1"/>
          </a:lnRef>
          <a:fillRef idx="0">
            <a:schemeClr val="accent1"/>
          </a:fillRef>
          <a:effectRef idx="0">
            <a:schemeClr val="accent1"/>
          </a:effectRef>
          <a:fontRef idx="minor">
            <a:schemeClr val="tx1"/>
          </a:fontRef>
        </p:style>
      </p:cxnSp>
      <p:pic>
        <p:nvPicPr>
          <p:cNvPr id="12" name="图片 11"/>
          <p:cNvPicPr>
            <a:picLocks noChangeAspect="1"/>
          </p:cNvPicPr>
          <p:nvPr userDrawn="1"/>
        </p:nvPicPr>
        <p:blipFill>
          <a:blip r:embed="rId3">
            <a:alphaModFix amt="50000"/>
            <a:extLst>
              <a:ext uri="{28A0092B-C50C-407E-A947-70E740481C1C}">
                <a14:useLocalDpi xmlns:a14="http://schemas.microsoft.com/office/drawing/2010/main" val="0"/>
              </a:ext>
            </a:extLst>
          </a:blip>
          <a:stretch>
            <a:fillRect/>
          </a:stretch>
        </p:blipFill>
        <p:spPr>
          <a:xfrm>
            <a:off x="4932601" y="1325630"/>
            <a:ext cx="7259399" cy="5532370"/>
          </a:xfrm>
          <a:prstGeom prst="rect">
            <a:avLst/>
          </a:prstGeom>
        </p:spPr>
      </p:pic>
    </p:spTree>
    <p:extLst>
      <p:ext uri="{BB962C8B-B14F-4D97-AF65-F5344CB8AC3E}">
        <p14:creationId xmlns:p14="http://schemas.microsoft.com/office/powerpoint/2010/main" val="579204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pic>
        <p:nvPicPr>
          <p:cNvPr id="8" name="Picture 9" descr="C:\Users\blueWFJ\Desktop\005.png">
            <a:extLst>
              <a:ext uri="{FF2B5EF4-FFF2-40B4-BE49-F238E27FC236}">
                <a16:creationId xmlns:a16="http://schemas.microsoft.com/office/drawing/2014/main" id="{412B00E0-3942-4001-A8FC-D372641A84D7}"/>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6350"/>
            <a:ext cx="12192000" cy="686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3"/>
          <p:cNvSpPr>
            <a:spLocks noChangeArrowheads="1"/>
          </p:cNvSpPr>
          <p:nvPr userDrawn="1"/>
        </p:nvSpPr>
        <p:spPr bwMode="auto">
          <a:xfrm>
            <a:off x="9525" y="296863"/>
            <a:ext cx="142875" cy="360000"/>
          </a:xfrm>
          <a:prstGeom prst="rect">
            <a:avLst/>
          </a:prstGeom>
          <a:solidFill>
            <a:srgbClr val="00A3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eaLnBrk="0" fontAlgn="base" hangingPunct="0">
              <a:spcBef>
                <a:spcPct val="0"/>
              </a:spcBef>
              <a:spcAft>
                <a:spcPct val="0"/>
              </a:spcAft>
            </a:pPr>
            <a:endParaRPr lang="zh-CN" altLang="en-US">
              <a:solidFill>
                <a:prstClr val="black"/>
              </a:solidFill>
              <a:latin typeface="Arial" panose="020B0604020202020204" pitchFamily="34" charset="0"/>
              <a:ea typeface="SimHei" panose="02010609060101010101" pitchFamily="49" charset="-122"/>
              <a:cs typeface="Arial" panose="020B0604020202020204" pitchFamily="34" charset="0"/>
            </a:endParaRPr>
          </a:p>
        </p:txBody>
      </p:sp>
      <p:sp>
        <p:nvSpPr>
          <p:cNvPr id="4" name="Rectangle 4"/>
          <p:cNvSpPr>
            <a:spLocks noChangeArrowheads="1"/>
          </p:cNvSpPr>
          <p:nvPr userDrawn="1"/>
        </p:nvSpPr>
        <p:spPr bwMode="auto">
          <a:xfrm>
            <a:off x="209550" y="296863"/>
            <a:ext cx="34925" cy="360000"/>
          </a:xfrm>
          <a:prstGeom prst="rect">
            <a:avLst/>
          </a:prstGeom>
          <a:solidFill>
            <a:srgbClr val="00A3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eaLnBrk="0" fontAlgn="base" hangingPunct="0">
              <a:spcBef>
                <a:spcPct val="0"/>
              </a:spcBef>
              <a:spcAft>
                <a:spcPct val="0"/>
              </a:spcAft>
            </a:pPr>
            <a:endParaRPr lang="zh-CN" altLang="en-US">
              <a:solidFill>
                <a:prstClr val="black"/>
              </a:solidFill>
              <a:latin typeface="Arial" panose="020B0604020202020204" pitchFamily="34" charset="0"/>
              <a:ea typeface="SimHei" panose="02010609060101010101" pitchFamily="49" charset="-122"/>
              <a:cs typeface="Arial" panose="020B0604020202020204" pitchFamily="34" charset="0"/>
            </a:endParaRPr>
          </a:p>
        </p:txBody>
      </p:sp>
      <p:sp>
        <p:nvSpPr>
          <p:cNvPr id="9" name="文本占位符 8"/>
          <p:cNvSpPr>
            <a:spLocks noGrp="1"/>
          </p:cNvSpPr>
          <p:nvPr>
            <p:ph type="body" sz="quarter" idx="10"/>
          </p:nvPr>
        </p:nvSpPr>
        <p:spPr>
          <a:xfrm>
            <a:off x="301625" y="121263"/>
            <a:ext cx="7206080" cy="7112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anchor="ctr" anchorCtr="0" compatLnSpc="1">
            <a:prstTxWarp prst="textNoShape">
              <a:avLst/>
            </a:prstTxWarp>
          </a:bodyPr>
          <a:lstStyle>
            <a:lvl1pPr marL="0" indent="0">
              <a:buNone/>
              <a:defRPr lang="zh-CN" altLang="en-US" sz="3200" dirty="0" smtClean="0">
                <a:solidFill>
                  <a:srgbClr val="00A3FF"/>
                </a:solidFill>
                <a:latin typeface="Arial" panose="020B0604020202020204" pitchFamily="34" charset="0"/>
                <a:ea typeface="SimHei" panose="02010609060101010101" pitchFamily="49" charset="-122"/>
                <a:cs typeface="Arial" panose="020B0604020202020204" pitchFamily="34" charset="0"/>
              </a:defRPr>
            </a:lvl1pPr>
          </a:lstStyle>
          <a:p>
            <a:pPr lvl="0" eaLnBrk="0" hangingPunct="0">
              <a:spcBef>
                <a:spcPct val="0"/>
              </a:spcBef>
            </a:pPr>
            <a:r>
              <a:rPr lang="zh-CN" altLang="en-US" dirty="0"/>
              <a:t>单击此处编辑母版文本样式</a:t>
            </a:r>
          </a:p>
        </p:txBody>
      </p:sp>
    </p:spTree>
    <p:extLst>
      <p:ext uri="{BB962C8B-B14F-4D97-AF65-F5344CB8AC3E}">
        <p14:creationId xmlns:p14="http://schemas.microsoft.com/office/powerpoint/2010/main" val="1894739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graphicFrame>
        <p:nvGraphicFramePr>
          <p:cNvPr id="2" name="对象 1" hidden="1"/>
          <p:cNvGraphicFramePr>
            <a:graphicFrameLocks noChangeAspect="1"/>
          </p:cNvGraphicFramePr>
          <p:nvPr userDrawn="1">
            <p:custDataLst>
              <p:tags r:id="rId2"/>
            </p:custDataLst>
          </p:nvPr>
        </p:nvGraphicFramePr>
        <p:xfrm>
          <a:off x="2118" y="1589"/>
          <a:ext cx="2116" cy="1587"/>
        </p:xfrm>
        <a:graphic>
          <a:graphicData uri="http://schemas.openxmlformats.org/presentationml/2006/ole">
            <mc:AlternateContent xmlns:mc="http://schemas.openxmlformats.org/markup-compatibility/2006">
              <mc:Choice xmlns:v="urn:schemas-microsoft-com:vml" Requires="v">
                <p:oleObj spid="_x0000_s6454" name="think-cell Slide" r:id="rId4" imgW="12700" imgH="12700" progId="TCLayout.ActiveDocument.1">
                  <p:embed/>
                </p:oleObj>
              </mc:Choice>
              <mc:Fallback>
                <p:oleObj name="think-cell Slide" r:id="rId4" imgW="12700" imgH="12700" progId="TCLayout.ActiveDocument.1">
                  <p:embed/>
                  <p:pic>
                    <p:nvPicPr>
                      <p:cNvPr id="2" name="对象 1" hidden="1"/>
                      <p:cNvPicPr/>
                      <p:nvPr/>
                    </p:nvPicPr>
                    <p:blipFill>
                      <a:blip r:embed="rId5"/>
                      <a:stretch>
                        <a:fillRect/>
                      </a:stretch>
                    </p:blipFill>
                    <p:spPr>
                      <a:xfrm>
                        <a:off x="2118" y="1589"/>
                        <a:ext cx="2116" cy="1587"/>
                      </a:xfrm>
                      <a:prstGeom prst="rect">
                        <a:avLst/>
                      </a:prstGeom>
                    </p:spPr>
                  </p:pic>
                </p:oleObj>
              </mc:Fallback>
            </mc:AlternateContent>
          </a:graphicData>
        </a:graphic>
      </p:graphicFrame>
      <p:sp>
        <p:nvSpPr>
          <p:cNvPr id="8" name="标题 1"/>
          <p:cNvSpPr>
            <a:spLocks noGrp="1"/>
          </p:cNvSpPr>
          <p:nvPr>
            <p:ph type="title"/>
          </p:nvPr>
        </p:nvSpPr>
        <p:spPr>
          <a:xfrm>
            <a:off x="623392" y="476672"/>
            <a:ext cx="8854016" cy="474664"/>
          </a:xfrm>
        </p:spPr>
        <p:txBody>
          <a:bodyPr/>
          <a:lstStyle>
            <a:lvl1pPr>
              <a:defRPr sz="2400" b="1">
                <a:solidFill>
                  <a:schemeClr val="accent5">
                    <a:lumMod val="25000"/>
                  </a:schemeClr>
                </a:solidFill>
                <a:latin typeface="楷体" pitchFamily="49" charset="-122"/>
                <a:ea typeface="楷体" pitchFamily="49" charset="-122"/>
              </a:defRPr>
            </a:lvl1pPr>
          </a:lstStyle>
          <a:p>
            <a:r>
              <a:rPr lang="zh-CN" altLang="en-US" dirty="0"/>
              <a:t>单击此处编辑母版标题样式</a:t>
            </a:r>
          </a:p>
        </p:txBody>
      </p:sp>
      <p:sp>
        <p:nvSpPr>
          <p:cNvPr id="4" name="文本框 3"/>
          <p:cNvSpPr txBox="1"/>
          <p:nvPr userDrawn="1"/>
        </p:nvSpPr>
        <p:spPr>
          <a:xfrm>
            <a:off x="11208568" y="6381328"/>
            <a:ext cx="341760" cy="246221"/>
          </a:xfrm>
          <a:prstGeom prst="rect">
            <a:avLst/>
          </a:prstGeom>
          <a:noFill/>
        </p:spPr>
        <p:txBody>
          <a:bodyPr wrap="none" rtlCol="0">
            <a:spAutoFit/>
          </a:bodyPr>
          <a:lstStyle/>
          <a:p>
            <a:fld id="{899AD658-F564-4C01-8561-D7C5B0C5CC86}" type="slidenum">
              <a:rPr lang="en-US" altLang="zh-CN" sz="1000" smtClean="0"/>
              <a:t>‹#›</a:t>
            </a:fld>
            <a:endParaRPr lang="zh-CN" altLang="en-US" sz="1000" dirty="0"/>
          </a:p>
        </p:txBody>
      </p:sp>
      <p:sp>
        <p:nvSpPr>
          <p:cNvPr id="9" name="内容占位符 8"/>
          <p:cNvSpPr>
            <a:spLocks noGrp="1"/>
          </p:cNvSpPr>
          <p:nvPr>
            <p:ph sz="quarter" idx="10" hasCustomPrompt="1"/>
          </p:nvPr>
        </p:nvSpPr>
        <p:spPr>
          <a:xfrm>
            <a:off x="622086" y="6627813"/>
            <a:ext cx="2951832" cy="230187"/>
          </a:xfrm>
        </p:spPr>
        <p:txBody>
          <a:bodyPr/>
          <a:lstStyle>
            <a:lvl1pPr>
              <a:defRPr sz="900" b="0">
                <a:latin typeface="楷体" pitchFamily="49" charset="-122"/>
                <a:ea typeface="楷体" pitchFamily="49" charset="-122"/>
              </a:defRPr>
            </a:lvl1pPr>
            <a:lvl2pPr marL="1270" indent="0">
              <a:buNone/>
              <a:defRPr sz="800">
                <a:latin typeface="楷体" pitchFamily="49" charset="-122"/>
                <a:ea typeface="楷体" pitchFamily="49" charset="-122"/>
              </a:defRPr>
            </a:lvl2pPr>
            <a:lvl3pPr marL="383540" indent="0">
              <a:buNone/>
              <a:defRPr sz="800">
                <a:latin typeface="楷体" pitchFamily="49" charset="-122"/>
                <a:ea typeface="楷体" pitchFamily="49" charset="-122"/>
              </a:defRPr>
            </a:lvl3pPr>
            <a:lvl4pPr marL="762000" indent="0">
              <a:buNone/>
              <a:defRPr sz="800">
                <a:latin typeface="楷体" pitchFamily="49" charset="-122"/>
                <a:ea typeface="楷体" pitchFamily="49" charset="-122"/>
              </a:defRPr>
            </a:lvl4pPr>
            <a:lvl5pPr marL="1094105" indent="0">
              <a:buNone/>
              <a:defRPr sz="800">
                <a:latin typeface="楷体" pitchFamily="49" charset="-122"/>
                <a:ea typeface="楷体" pitchFamily="49" charset="-122"/>
              </a:defRPr>
            </a:lvl5pPr>
          </a:lstStyle>
          <a:p>
            <a:pPr lvl="0"/>
            <a:r>
              <a:rPr lang="zh-CN" altLang="en-US" dirty="0"/>
              <a:t>资料来源：</a:t>
            </a:r>
          </a:p>
        </p:txBody>
      </p:sp>
    </p:spTree>
    <p:extLst>
      <p:ext uri="{BB962C8B-B14F-4D97-AF65-F5344CB8AC3E}">
        <p14:creationId xmlns:p14="http://schemas.microsoft.com/office/powerpoint/2010/main" val="421557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1_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711C3EB-106D-49C5-8720-B0FDA61CAA76}" type="datetimeFigureOut">
              <a:rPr lang="zh-CN" altLang="en-US" smtClean="0"/>
              <a:t>2019/9/17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D6865406-06D2-4E8B-99DC-A7BD83DF65E3}" type="slidenum">
              <a:rPr lang="zh-CN" altLang="en-US" smtClean="0"/>
              <a:t>‹#›</a:t>
            </a:fld>
            <a:endParaRPr lang="zh-CN" altLang="en-US"/>
          </a:p>
        </p:txBody>
      </p:sp>
    </p:spTree>
    <p:extLst>
      <p:ext uri="{BB962C8B-B14F-4D97-AF65-F5344CB8AC3E}">
        <p14:creationId xmlns:p14="http://schemas.microsoft.com/office/powerpoint/2010/main" val="284685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A37939-49CF-4550-B98E-E945326083D9}" type="datetimeFigureOut">
              <a:rPr lang="zh-CN" altLang="en-US" smtClean="0"/>
              <a:t>2019/9/17</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C2FF2B-8DC4-4C24-B2F3-90E373AD7F49}" type="slidenum">
              <a:rPr lang="zh-CN" altLang="en-US" smtClean="0"/>
              <a:t>‹#›</a:t>
            </a:fld>
            <a:endParaRPr lang="zh-CN" altLang="en-US"/>
          </a:p>
        </p:txBody>
      </p:sp>
      <p:graphicFrame>
        <p:nvGraphicFramePr>
          <p:cNvPr id="7" name="对象 8" hidden="1">
            <a:extLst>
              <a:ext uri="{FF2B5EF4-FFF2-40B4-BE49-F238E27FC236}">
                <a16:creationId xmlns:a16="http://schemas.microsoft.com/office/drawing/2014/main" id="{08D52612-EEAF-0644-BF8D-0FEC59B4A5E3}"/>
              </a:ext>
            </a:extLst>
          </p:cNvPr>
          <p:cNvGraphicFramePr>
            <a:graphicFrameLocks noChangeAspect="1"/>
          </p:cNvGraphicFramePr>
          <p:nvPr>
            <p:custDataLst>
              <p:tags r:id="rId14"/>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337" name="think-cell Slide" r:id="rId15" imgW="270" imgH="270" progId="TCLayout.ActiveDocument.1">
                  <p:embed/>
                </p:oleObj>
              </mc:Choice>
              <mc:Fallback>
                <p:oleObj name="think-cell Slide" r:id="rId15" imgW="270" imgH="270" progId="TCLayout.ActiveDocument.1">
                  <p:embed/>
                  <p:pic>
                    <p:nvPicPr>
                      <p:cNvPr id="7" name="对象 8" hidden="1">
                        <a:extLst>
                          <a:ext uri="{FF2B5EF4-FFF2-40B4-BE49-F238E27FC236}">
                            <a16:creationId xmlns:a16="http://schemas.microsoft.com/office/drawing/2014/main" id="{08D52612-EEAF-0644-BF8D-0FEC59B4A5E3}"/>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588" y="1588"/>
                        <a:ext cx="1587"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60850732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thesouthfrog/stylealign" TargetMode="External"/><Relationship Id="rId2" Type="http://schemas.openxmlformats.org/officeDocument/2006/relationships/image" Target="../media/image29.tif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CF0262-9987-9B4B-8842-CC433BA68836}"/>
              </a:ext>
            </a:extLst>
          </p:cNvPr>
          <p:cNvSpPr>
            <a:spLocks noGrp="1"/>
          </p:cNvSpPr>
          <p:nvPr>
            <p:ph type="title"/>
          </p:nvPr>
        </p:nvSpPr>
        <p:spPr>
          <a:xfrm>
            <a:off x="1181575" y="2148982"/>
            <a:ext cx="10188790" cy="832757"/>
          </a:xfrm>
        </p:spPr>
        <p:txBody>
          <a:bodyPr/>
          <a:lstStyle/>
          <a:p>
            <a:r>
              <a:rPr kumimoji="1" lang="en-US" altLang="zh-CN" dirty="0"/>
              <a:t>Beyond</a:t>
            </a:r>
            <a:r>
              <a:rPr kumimoji="1" lang="zh-CN" altLang="en-US" dirty="0"/>
              <a:t> </a:t>
            </a:r>
            <a:r>
              <a:rPr kumimoji="1" lang="en-US" altLang="zh-CN" dirty="0"/>
              <a:t>Supervised</a:t>
            </a:r>
            <a:r>
              <a:rPr kumimoji="1" lang="zh-CN" altLang="en-US" dirty="0"/>
              <a:t> </a:t>
            </a:r>
            <a:r>
              <a:rPr kumimoji="1" lang="en-US" altLang="zh-CN" dirty="0"/>
              <a:t>Facial</a:t>
            </a:r>
            <a:r>
              <a:rPr kumimoji="1" lang="zh-CN" altLang="en-US" dirty="0"/>
              <a:t> </a:t>
            </a:r>
            <a:r>
              <a:rPr kumimoji="1" lang="en-US" altLang="zh-CN" dirty="0"/>
              <a:t>Landmark</a:t>
            </a:r>
            <a:r>
              <a:rPr kumimoji="1" lang="zh-CN" altLang="en-US" dirty="0"/>
              <a:t> </a:t>
            </a:r>
            <a:r>
              <a:rPr kumimoji="1" lang="en-US" altLang="zh-CN" dirty="0"/>
              <a:t>Detection: Disentangled Representation and Face Synthesis</a:t>
            </a:r>
            <a:endParaRPr kumimoji="1" lang="zh-CN" altLang="en-US" dirty="0"/>
          </a:p>
        </p:txBody>
      </p:sp>
      <p:sp>
        <p:nvSpPr>
          <p:cNvPr id="3" name="标题 1">
            <a:extLst>
              <a:ext uri="{FF2B5EF4-FFF2-40B4-BE49-F238E27FC236}">
                <a16:creationId xmlns:a16="http://schemas.microsoft.com/office/drawing/2014/main" id="{72316275-C74B-FC44-A289-3E5CEF639148}"/>
              </a:ext>
            </a:extLst>
          </p:cNvPr>
          <p:cNvSpPr txBox="1">
            <a:spLocks/>
          </p:cNvSpPr>
          <p:nvPr/>
        </p:nvSpPr>
        <p:spPr>
          <a:xfrm>
            <a:off x="1001605" y="4293704"/>
            <a:ext cx="10188790" cy="1456554"/>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b="0" i="0" kern="1200" baseline="0">
                <a:solidFill>
                  <a:schemeClr val="tx1"/>
                </a:solidFill>
                <a:latin typeface="微软雅黑" panose="020B0503020204020204" pitchFamily="34" charset="-122"/>
                <a:ea typeface="微软雅黑" panose="020B0503020204020204" pitchFamily="34" charset="-122"/>
                <a:cs typeface="+mj-cs"/>
              </a:defRPr>
            </a:lvl1pPr>
          </a:lstStyle>
          <a:p>
            <a:r>
              <a:rPr kumimoji="1" lang="en-US" altLang="zh-CN" sz="2000" dirty="0"/>
              <a:t>Presenter: </a:t>
            </a:r>
            <a:r>
              <a:rPr kumimoji="1" lang="en-US" altLang="zh-CN" sz="2000" dirty="0" err="1"/>
              <a:t>Shengju</a:t>
            </a:r>
            <a:r>
              <a:rPr kumimoji="1" lang="zh-CN" altLang="en-US" sz="2000" dirty="0"/>
              <a:t> </a:t>
            </a:r>
            <a:r>
              <a:rPr kumimoji="1" lang="en-US" altLang="zh-CN" sz="2000" dirty="0"/>
              <a:t>Qian</a:t>
            </a:r>
          </a:p>
          <a:p>
            <a:r>
              <a:rPr kumimoji="1" lang="en-US" altLang="zh-CN" sz="2000"/>
              <a:t>@CUHK</a:t>
            </a:r>
            <a:endParaRPr kumimoji="1" lang="en-US" altLang="zh-CN" sz="2000" dirty="0"/>
          </a:p>
          <a:p>
            <a:endParaRPr kumimoji="1" lang="en-US" altLang="zh-CN" sz="2000" dirty="0"/>
          </a:p>
        </p:txBody>
      </p:sp>
      <p:sp>
        <p:nvSpPr>
          <p:cNvPr id="6" name="文本框 5">
            <a:extLst>
              <a:ext uri="{FF2B5EF4-FFF2-40B4-BE49-F238E27FC236}">
                <a16:creationId xmlns:a16="http://schemas.microsoft.com/office/drawing/2014/main" id="{EAAA27DD-5CB6-634B-B7B5-4324DB2E93D8}"/>
              </a:ext>
            </a:extLst>
          </p:cNvPr>
          <p:cNvSpPr txBox="1"/>
          <p:nvPr/>
        </p:nvSpPr>
        <p:spPr>
          <a:xfrm>
            <a:off x="6261652" y="4293704"/>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291457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1A1A44-B864-8B49-ABF7-6782164BA640}"/>
              </a:ext>
            </a:extLst>
          </p:cNvPr>
          <p:cNvSpPr>
            <a:spLocks noGrp="1"/>
          </p:cNvSpPr>
          <p:nvPr>
            <p:ph type="title"/>
          </p:nvPr>
        </p:nvSpPr>
        <p:spPr/>
        <p:txBody>
          <a:bodyPr/>
          <a:lstStyle/>
          <a:p>
            <a:r>
              <a:rPr kumimoji="1" lang="en-US" altLang="zh-CN" dirty="0"/>
              <a:t>Outline</a:t>
            </a:r>
            <a:endParaRPr kumimoji="1" lang="zh-CN" altLang="en-US" dirty="0"/>
          </a:p>
        </p:txBody>
      </p:sp>
      <p:sp>
        <p:nvSpPr>
          <p:cNvPr id="3" name="内容占位符 2">
            <a:extLst>
              <a:ext uri="{FF2B5EF4-FFF2-40B4-BE49-F238E27FC236}">
                <a16:creationId xmlns:a16="http://schemas.microsoft.com/office/drawing/2014/main" id="{E3230CA3-F885-054B-9571-DE324238A062}"/>
              </a:ext>
            </a:extLst>
          </p:cNvPr>
          <p:cNvSpPr>
            <a:spLocks noGrp="1"/>
          </p:cNvSpPr>
          <p:nvPr>
            <p:ph sz="quarter" idx="11"/>
          </p:nvPr>
        </p:nvSpPr>
        <p:spPr/>
        <p:txBody>
          <a:bodyPr/>
          <a:lstStyle/>
          <a:p>
            <a:r>
              <a:rPr kumimoji="1" lang="en-US" altLang="zh-CN" dirty="0"/>
              <a:t>Overview of Facial Landmark Detection</a:t>
            </a:r>
          </a:p>
          <a:p>
            <a:endParaRPr kumimoji="1" lang="en-US" altLang="zh-CN" dirty="0"/>
          </a:p>
          <a:p>
            <a:r>
              <a:rPr kumimoji="1" lang="en-US" altLang="zh-CN" dirty="0"/>
              <a:t>Existing Challenges</a:t>
            </a:r>
          </a:p>
          <a:p>
            <a:endParaRPr kumimoji="1" lang="en-US" altLang="zh-CN" dirty="0"/>
          </a:p>
          <a:p>
            <a:r>
              <a:rPr kumimoji="1" lang="en-US" altLang="zh-CN" b="1" i="1" u="sng" dirty="0"/>
              <a:t>Relations with Representation Learning</a:t>
            </a:r>
          </a:p>
          <a:p>
            <a:endParaRPr kumimoji="1" lang="en-US" altLang="zh-CN" dirty="0"/>
          </a:p>
          <a:p>
            <a:r>
              <a:rPr kumimoji="1" lang="en-US" altLang="zh-CN" dirty="0"/>
              <a:t>Relations with Face Synthesis</a:t>
            </a:r>
          </a:p>
          <a:p>
            <a:endParaRPr kumimoji="1" lang="en-US" altLang="zh-CN" dirty="0"/>
          </a:p>
          <a:p>
            <a:r>
              <a:rPr kumimoji="1" lang="en-US" altLang="zh-CN" dirty="0"/>
              <a:t>Proposed Solution</a:t>
            </a:r>
          </a:p>
        </p:txBody>
      </p:sp>
      <p:sp>
        <p:nvSpPr>
          <p:cNvPr id="5" name="矩形 4">
            <a:extLst>
              <a:ext uri="{FF2B5EF4-FFF2-40B4-BE49-F238E27FC236}">
                <a16:creationId xmlns:a16="http://schemas.microsoft.com/office/drawing/2014/main" id="{004436D5-257F-BC44-A755-89AC64965733}"/>
              </a:ext>
            </a:extLst>
          </p:cNvPr>
          <p:cNvSpPr/>
          <p:nvPr/>
        </p:nvSpPr>
        <p:spPr>
          <a:xfrm>
            <a:off x="1076415" y="4173507"/>
            <a:ext cx="8815811" cy="369332"/>
          </a:xfrm>
          <a:prstGeom prst="rect">
            <a:avLst/>
          </a:prstGeom>
        </p:spPr>
        <p:txBody>
          <a:bodyPr wrap="none">
            <a:spAutoFit/>
          </a:bodyPr>
          <a:lstStyle/>
          <a:p>
            <a:r>
              <a:rPr lang="en-US" altLang="zh-CN" dirty="0">
                <a:latin typeface="Calibri" panose="020F0502020204030204" pitchFamily="34" charset="0"/>
              </a:rPr>
              <a:t>S. Qian et al. Make a Face: Towards Arbitrary High-Fidelity Face Manipulation. In</a:t>
            </a:r>
            <a:r>
              <a:rPr lang="en-US" altLang="zh-CN" i="1" dirty="0">
                <a:latin typeface="Calibri" panose="020F0502020204030204" pitchFamily="34" charset="0"/>
              </a:rPr>
              <a:t> ICCV</a:t>
            </a:r>
            <a:r>
              <a:rPr lang="en-US" altLang="zh-CN" dirty="0">
                <a:latin typeface="Calibri" panose="020F0502020204030204" pitchFamily="34" charset="0"/>
              </a:rPr>
              <a:t>, 2019. </a:t>
            </a:r>
          </a:p>
        </p:txBody>
      </p:sp>
      <p:sp>
        <p:nvSpPr>
          <p:cNvPr id="6" name="Rectangle 5">
            <a:extLst>
              <a:ext uri="{FF2B5EF4-FFF2-40B4-BE49-F238E27FC236}">
                <a16:creationId xmlns:a16="http://schemas.microsoft.com/office/drawing/2014/main" id="{44B44F8F-CD00-DA48-BDFA-777D2D5CDAEC}"/>
              </a:ext>
            </a:extLst>
          </p:cNvPr>
          <p:cNvSpPr/>
          <p:nvPr/>
        </p:nvSpPr>
        <p:spPr>
          <a:xfrm>
            <a:off x="1076415" y="5050131"/>
            <a:ext cx="13978054" cy="646331"/>
          </a:xfrm>
          <a:prstGeom prst="rect">
            <a:avLst/>
          </a:prstGeom>
        </p:spPr>
        <p:txBody>
          <a:bodyPr wrap="square">
            <a:spAutoFit/>
          </a:bodyPr>
          <a:lstStyle/>
          <a:p>
            <a:r>
              <a:rPr lang="en-US" altLang="zh-CN" dirty="0">
                <a:latin typeface="Calibri" panose="020F0502020204030204" pitchFamily="34" charset="0"/>
                <a:cs typeface="Calibri" panose="020F0502020204030204" pitchFamily="34" charset="0"/>
              </a:rPr>
              <a:t>S. Qian et al</a:t>
            </a:r>
            <a:r>
              <a:rPr lang="en-US" dirty="0">
                <a:latin typeface="Calibri" panose="020F0502020204030204" pitchFamily="34" charset="0"/>
                <a:cs typeface="Calibri" panose="020F0502020204030204" pitchFamily="34" charset="0"/>
              </a:rPr>
              <a:t>. </a:t>
            </a:r>
            <a:r>
              <a:rPr lang="en" altLang="zh-CN" dirty="0">
                <a:latin typeface="Calibri" panose="020F0502020204030204" pitchFamily="34" charset="0"/>
                <a:cs typeface="Calibri" panose="020F0502020204030204" pitchFamily="34" charset="0"/>
              </a:rPr>
              <a:t>Aggregation via Separation: Boosting Facial Landmark Detector with Semi-Supervised Style Translation</a:t>
            </a:r>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rPr>
              <a:t>In</a:t>
            </a:r>
            <a:r>
              <a:rPr lang="en-US" i="1" dirty="0">
                <a:latin typeface="Calibri" panose="020F0502020204030204" pitchFamily="34" charset="0"/>
              </a:rPr>
              <a:t> </a:t>
            </a:r>
            <a:r>
              <a:rPr lang="en-US" altLang="zh-CN" i="1" dirty="0">
                <a:latin typeface="Calibri" panose="020F0502020204030204" pitchFamily="34" charset="0"/>
              </a:rPr>
              <a:t>ICCV</a:t>
            </a:r>
            <a:r>
              <a:rPr lang="en-US" dirty="0">
                <a:latin typeface="Calibri" panose="020F0502020204030204" pitchFamily="34" charset="0"/>
              </a:rPr>
              <a:t>, 201</a:t>
            </a:r>
            <a:r>
              <a:rPr lang="en-US" altLang="zh-CN" dirty="0">
                <a:latin typeface="Calibri" panose="020F0502020204030204" pitchFamily="34" charset="0"/>
              </a:rPr>
              <a:t>9</a:t>
            </a:r>
            <a:r>
              <a:rPr lang="en-US" dirty="0">
                <a:latin typeface="Calibri" panose="020F0502020204030204" pitchFamily="34" charset="0"/>
              </a:rPr>
              <a:t>. </a:t>
            </a:r>
          </a:p>
        </p:txBody>
      </p:sp>
    </p:spTree>
    <p:extLst>
      <p:ext uri="{BB962C8B-B14F-4D97-AF65-F5344CB8AC3E}">
        <p14:creationId xmlns:p14="http://schemas.microsoft.com/office/powerpoint/2010/main" val="8314064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B0D281-712E-6848-9349-9004344F8973}"/>
              </a:ext>
            </a:extLst>
          </p:cNvPr>
          <p:cNvSpPr>
            <a:spLocks noGrp="1"/>
          </p:cNvSpPr>
          <p:nvPr>
            <p:ph type="title"/>
          </p:nvPr>
        </p:nvSpPr>
        <p:spPr/>
        <p:txBody>
          <a:bodyPr/>
          <a:lstStyle/>
          <a:p>
            <a:r>
              <a:rPr kumimoji="1" lang="en-US" altLang="zh-CN" dirty="0"/>
              <a:t>Relations with Representation Learning </a:t>
            </a:r>
            <a:endParaRPr kumimoji="1" lang="zh-CN" altLang="en-US" dirty="0"/>
          </a:p>
        </p:txBody>
      </p:sp>
      <p:sp>
        <p:nvSpPr>
          <p:cNvPr id="3" name="内容占位符 2">
            <a:extLst>
              <a:ext uri="{FF2B5EF4-FFF2-40B4-BE49-F238E27FC236}">
                <a16:creationId xmlns:a16="http://schemas.microsoft.com/office/drawing/2014/main" id="{3B01D018-3AD3-CE46-AC92-5CF4BEF8C2CE}"/>
              </a:ext>
            </a:extLst>
          </p:cNvPr>
          <p:cNvSpPr>
            <a:spLocks noGrp="1"/>
          </p:cNvSpPr>
          <p:nvPr>
            <p:ph sz="quarter" idx="11"/>
          </p:nvPr>
        </p:nvSpPr>
        <p:spPr>
          <a:xfrm>
            <a:off x="770765" y="1670160"/>
            <a:ext cx="6226384" cy="4126892"/>
          </a:xfrm>
        </p:spPr>
        <p:txBody>
          <a:bodyPr/>
          <a:lstStyle/>
          <a:p>
            <a:r>
              <a:rPr lang="en" altLang="zh-CN" dirty="0"/>
              <a:t>Assume any face images can be factored into space of style that captures lighting, texture and image environment, and a style-invariant structure space. (Pose and Appearance)</a:t>
            </a:r>
          </a:p>
          <a:p>
            <a:endParaRPr lang="en" altLang="zh-CN" dirty="0"/>
          </a:p>
          <a:p>
            <a:r>
              <a:rPr lang="en" altLang="zh-CN" dirty="0"/>
              <a:t>Then re-rendering of two spaces can synthesize images that are not include in the training set.</a:t>
            </a:r>
          </a:p>
        </p:txBody>
      </p:sp>
      <p:pic>
        <p:nvPicPr>
          <p:cNvPr id="4" name="图片 3">
            <a:extLst>
              <a:ext uri="{FF2B5EF4-FFF2-40B4-BE49-F238E27FC236}">
                <a16:creationId xmlns:a16="http://schemas.microsoft.com/office/drawing/2014/main" id="{0CC7BBF9-34E7-5F47-8E92-B3BD7C74FDB9}"/>
              </a:ext>
            </a:extLst>
          </p:cNvPr>
          <p:cNvPicPr>
            <a:picLocks noChangeAspect="1"/>
          </p:cNvPicPr>
          <p:nvPr/>
        </p:nvPicPr>
        <p:blipFill>
          <a:blip r:embed="rId2"/>
          <a:stretch>
            <a:fillRect/>
          </a:stretch>
        </p:blipFill>
        <p:spPr>
          <a:xfrm>
            <a:off x="7483134" y="1670160"/>
            <a:ext cx="4123633" cy="3517679"/>
          </a:xfrm>
          <a:prstGeom prst="rect">
            <a:avLst/>
          </a:prstGeom>
        </p:spPr>
      </p:pic>
      <p:sp>
        <p:nvSpPr>
          <p:cNvPr id="5" name="文本框 4">
            <a:extLst>
              <a:ext uri="{FF2B5EF4-FFF2-40B4-BE49-F238E27FC236}">
                <a16:creationId xmlns:a16="http://schemas.microsoft.com/office/drawing/2014/main" id="{B94B7DB3-30AC-BF4B-A80B-A4835C9E6CB6}"/>
              </a:ext>
            </a:extLst>
          </p:cNvPr>
          <p:cNvSpPr txBox="1"/>
          <p:nvPr/>
        </p:nvSpPr>
        <p:spPr>
          <a:xfrm>
            <a:off x="1258956" y="5512904"/>
            <a:ext cx="8441635" cy="400110"/>
          </a:xfrm>
          <a:prstGeom prst="rect">
            <a:avLst/>
          </a:prstGeom>
          <a:noFill/>
        </p:spPr>
        <p:txBody>
          <a:bodyPr wrap="square" rtlCol="0">
            <a:spAutoFit/>
          </a:bodyPr>
          <a:lstStyle/>
          <a:p>
            <a:r>
              <a:rPr kumimoji="1" lang="en-US" altLang="zh-CN" sz="2000" b="1" dirty="0"/>
              <a:t>The question becomes: How to disentangle an images to style and structure? </a:t>
            </a:r>
            <a:endParaRPr kumimoji="1" lang="zh-CN" altLang="en-US" sz="2000" b="1" dirty="0"/>
          </a:p>
        </p:txBody>
      </p:sp>
    </p:spTree>
    <p:extLst>
      <p:ext uri="{BB962C8B-B14F-4D97-AF65-F5344CB8AC3E}">
        <p14:creationId xmlns:p14="http://schemas.microsoft.com/office/powerpoint/2010/main" val="20366803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1A1A44-B864-8B49-ABF7-6782164BA640}"/>
              </a:ext>
            </a:extLst>
          </p:cNvPr>
          <p:cNvSpPr>
            <a:spLocks noGrp="1"/>
          </p:cNvSpPr>
          <p:nvPr>
            <p:ph type="title"/>
          </p:nvPr>
        </p:nvSpPr>
        <p:spPr/>
        <p:txBody>
          <a:bodyPr/>
          <a:lstStyle/>
          <a:p>
            <a:r>
              <a:rPr kumimoji="1" lang="en-US" altLang="zh-CN" dirty="0"/>
              <a:t>Outline</a:t>
            </a:r>
            <a:endParaRPr kumimoji="1" lang="zh-CN" altLang="en-US" dirty="0"/>
          </a:p>
        </p:txBody>
      </p:sp>
      <p:sp>
        <p:nvSpPr>
          <p:cNvPr id="3" name="内容占位符 2">
            <a:extLst>
              <a:ext uri="{FF2B5EF4-FFF2-40B4-BE49-F238E27FC236}">
                <a16:creationId xmlns:a16="http://schemas.microsoft.com/office/drawing/2014/main" id="{E3230CA3-F885-054B-9571-DE324238A062}"/>
              </a:ext>
            </a:extLst>
          </p:cNvPr>
          <p:cNvSpPr>
            <a:spLocks noGrp="1"/>
          </p:cNvSpPr>
          <p:nvPr>
            <p:ph sz="quarter" idx="11"/>
          </p:nvPr>
        </p:nvSpPr>
        <p:spPr/>
        <p:txBody>
          <a:bodyPr/>
          <a:lstStyle/>
          <a:p>
            <a:r>
              <a:rPr kumimoji="1" lang="en-US" altLang="zh-CN" dirty="0"/>
              <a:t>Overview of Facial Landmark Detection</a:t>
            </a:r>
          </a:p>
          <a:p>
            <a:endParaRPr kumimoji="1" lang="en-US" altLang="zh-CN" dirty="0"/>
          </a:p>
          <a:p>
            <a:r>
              <a:rPr kumimoji="1" lang="en-US" altLang="zh-CN" dirty="0"/>
              <a:t>Existing Challenges</a:t>
            </a:r>
          </a:p>
          <a:p>
            <a:endParaRPr kumimoji="1" lang="en-US" altLang="zh-CN" dirty="0"/>
          </a:p>
          <a:p>
            <a:r>
              <a:rPr kumimoji="1" lang="en-US" altLang="zh-CN" dirty="0"/>
              <a:t>Relations with Representation Learning</a:t>
            </a:r>
          </a:p>
          <a:p>
            <a:endParaRPr kumimoji="1" lang="en-US" altLang="zh-CN" dirty="0"/>
          </a:p>
          <a:p>
            <a:r>
              <a:rPr kumimoji="1" lang="en-US" altLang="zh-CN" b="1" i="1" dirty="0"/>
              <a:t>Relations with Face Synthesis</a:t>
            </a:r>
          </a:p>
          <a:p>
            <a:endParaRPr kumimoji="1" lang="en-US" altLang="zh-CN" dirty="0"/>
          </a:p>
          <a:p>
            <a:r>
              <a:rPr kumimoji="1" lang="en-US" altLang="zh-CN" dirty="0"/>
              <a:t>Proposed Solution</a:t>
            </a:r>
          </a:p>
        </p:txBody>
      </p:sp>
      <p:sp>
        <p:nvSpPr>
          <p:cNvPr id="5" name="矩形 4">
            <a:extLst>
              <a:ext uri="{FF2B5EF4-FFF2-40B4-BE49-F238E27FC236}">
                <a16:creationId xmlns:a16="http://schemas.microsoft.com/office/drawing/2014/main" id="{004436D5-257F-BC44-A755-89AC64965733}"/>
              </a:ext>
            </a:extLst>
          </p:cNvPr>
          <p:cNvSpPr/>
          <p:nvPr/>
        </p:nvSpPr>
        <p:spPr>
          <a:xfrm>
            <a:off x="1076415" y="4173507"/>
            <a:ext cx="8815811" cy="369332"/>
          </a:xfrm>
          <a:prstGeom prst="rect">
            <a:avLst/>
          </a:prstGeom>
        </p:spPr>
        <p:txBody>
          <a:bodyPr wrap="none">
            <a:spAutoFit/>
          </a:bodyPr>
          <a:lstStyle/>
          <a:p>
            <a:r>
              <a:rPr lang="en-US" altLang="zh-CN" dirty="0">
                <a:latin typeface="Calibri" panose="020F0502020204030204" pitchFamily="34" charset="0"/>
              </a:rPr>
              <a:t>S. Qian et al. Make a Face: Towards Arbitrary High-Fidelity Face Manipulation. In</a:t>
            </a:r>
            <a:r>
              <a:rPr lang="en-US" altLang="zh-CN" i="1" dirty="0">
                <a:latin typeface="Calibri" panose="020F0502020204030204" pitchFamily="34" charset="0"/>
              </a:rPr>
              <a:t> ICCV</a:t>
            </a:r>
            <a:r>
              <a:rPr lang="en-US" altLang="zh-CN" dirty="0">
                <a:latin typeface="Calibri" panose="020F0502020204030204" pitchFamily="34" charset="0"/>
              </a:rPr>
              <a:t>, 2019. </a:t>
            </a:r>
          </a:p>
        </p:txBody>
      </p:sp>
      <p:sp>
        <p:nvSpPr>
          <p:cNvPr id="6" name="Rectangle 5">
            <a:extLst>
              <a:ext uri="{FF2B5EF4-FFF2-40B4-BE49-F238E27FC236}">
                <a16:creationId xmlns:a16="http://schemas.microsoft.com/office/drawing/2014/main" id="{44B44F8F-CD00-DA48-BDFA-777D2D5CDAEC}"/>
              </a:ext>
            </a:extLst>
          </p:cNvPr>
          <p:cNvSpPr/>
          <p:nvPr/>
        </p:nvSpPr>
        <p:spPr>
          <a:xfrm>
            <a:off x="1076415" y="5050131"/>
            <a:ext cx="13978054" cy="646331"/>
          </a:xfrm>
          <a:prstGeom prst="rect">
            <a:avLst/>
          </a:prstGeom>
        </p:spPr>
        <p:txBody>
          <a:bodyPr wrap="square">
            <a:spAutoFit/>
          </a:bodyPr>
          <a:lstStyle/>
          <a:p>
            <a:r>
              <a:rPr lang="en-US" altLang="zh-CN" dirty="0">
                <a:latin typeface="Calibri" panose="020F0502020204030204" pitchFamily="34" charset="0"/>
                <a:cs typeface="Calibri" panose="020F0502020204030204" pitchFamily="34" charset="0"/>
              </a:rPr>
              <a:t>S. Qian et al</a:t>
            </a:r>
            <a:r>
              <a:rPr lang="en-US" dirty="0">
                <a:latin typeface="Calibri" panose="020F0502020204030204" pitchFamily="34" charset="0"/>
                <a:cs typeface="Calibri" panose="020F0502020204030204" pitchFamily="34" charset="0"/>
              </a:rPr>
              <a:t>. </a:t>
            </a:r>
            <a:r>
              <a:rPr lang="en" altLang="zh-CN" dirty="0">
                <a:latin typeface="Calibri" panose="020F0502020204030204" pitchFamily="34" charset="0"/>
                <a:cs typeface="Calibri" panose="020F0502020204030204" pitchFamily="34" charset="0"/>
              </a:rPr>
              <a:t>Aggregation via Separation: Boosting Facial Landmark Detector with Semi-Supervised Style Translation</a:t>
            </a:r>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rPr>
              <a:t>In</a:t>
            </a:r>
            <a:r>
              <a:rPr lang="en-US" i="1" dirty="0">
                <a:latin typeface="Calibri" panose="020F0502020204030204" pitchFamily="34" charset="0"/>
              </a:rPr>
              <a:t> </a:t>
            </a:r>
            <a:r>
              <a:rPr lang="en-US" altLang="zh-CN" i="1" dirty="0">
                <a:latin typeface="Calibri" panose="020F0502020204030204" pitchFamily="34" charset="0"/>
              </a:rPr>
              <a:t>ICCV</a:t>
            </a:r>
            <a:r>
              <a:rPr lang="en-US" dirty="0">
                <a:latin typeface="Calibri" panose="020F0502020204030204" pitchFamily="34" charset="0"/>
              </a:rPr>
              <a:t>, 201</a:t>
            </a:r>
            <a:r>
              <a:rPr lang="en-US" altLang="zh-CN" dirty="0">
                <a:latin typeface="Calibri" panose="020F0502020204030204" pitchFamily="34" charset="0"/>
              </a:rPr>
              <a:t>9</a:t>
            </a:r>
            <a:r>
              <a:rPr lang="en-US" dirty="0">
                <a:latin typeface="Calibri" panose="020F0502020204030204" pitchFamily="34" charset="0"/>
              </a:rPr>
              <a:t>. </a:t>
            </a:r>
          </a:p>
        </p:txBody>
      </p:sp>
    </p:spTree>
    <p:extLst>
      <p:ext uri="{BB962C8B-B14F-4D97-AF65-F5344CB8AC3E}">
        <p14:creationId xmlns:p14="http://schemas.microsoft.com/office/powerpoint/2010/main" val="40995782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F99DFC-7B28-F144-9744-6EA888EBB35C}"/>
              </a:ext>
            </a:extLst>
          </p:cNvPr>
          <p:cNvSpPr>
            <a:spLocks noGrp="1"/>
          </p:cNvSpPr>
          <p:nvPr>
            <p:ph type="title"/>
          </p:nvPr>
        </p:nvSpPr>
        <p:spPr/>
        <p:txBody>
          <a:bodyPr/>
          <a:lstStyle/>
          <a:p>
            <a:r>
              <a:rPr kumimoji="1" lang="en-US" altLang="zh-CN" dirty="0"/>
              <a:t>Relations with Face Synthesis</a:t>
            </a:r>
            <a:endParaRPr kumimoji="1" lang="zh-CN" altLang="en-US" dirty="0"/>
          </a:p>
        </p:txBody>
      </p:sp>
      <p:sp>
        <p:nvSpPr>
          <p:cNvPr id="3" name="内容占位符 2">
            <a:extLst>
              <a:ext uri="{FF2B5EF4-FFF2-40B4-BE49-F238E27FC236}">
                <a16:creationId xmlns:a16="http://schemas.microsoft.com/office/drawing/2014/main" id="{D9B72BE0-D915-2741-AC41-90DBB582EF13}"/>
              </a:ext>
            </a:extLst>
          </p:cNvPr>
          <p:cNvSpPr>
            <a:spLocks noGrp="1"/>
          </p:cNvSpPr>
          <p:nvPr>
            <p:ph sz="quarter" idx="11"/>
          </p:nvPr>
        </p:nvSpPr>
        <p:spPr>
          <a:xfrm>
            <a:off x="604220" y="5362930"/>
            <a:ext cx="10983559" cy="483016"/>
          </a:xfrm>
        </p:spPr>
        <p:txBody>
          <a:bodyPr/>
          <a:lstStyle/>
          <a:p>
            <a:r>
              <a:rPr lang="en-US" altLang="zh-CN" sz="2000" dirty="0">
                <a:latin typeface="Calibri" panose="020F0502020204030204" pitchFamily="34" charset="0"/>
              </a:rPr>
              <a:t>S. Qian et al. Make a Face: Towards Arbitrary High-Fidelity Face Manipulation. In</a:t>
            </a:r>
            <a:r>
              <a:rPr lang="en-US" altLang="zh-CN" sz="2000" i="1" dirty="0">
                <a:latin typeface="Calibri" panose="020F0502020204030204" pitchFamily="34" charset="0"/>
              </a:rPr>
              <a:t> ICCV</a:t>
            </a:r>
            <a:r>
              <a:rPr lang="en-US" altLang="zh-CN" sz="2000" dirty="0">
                <a:latin typeface="Calibri" panose="020F0502020204030204" pitchFamily="34" charset="0"/>
              </a:rPr>
              <a:t>, 2019. </a:t>
            </a:r>
          </a:p>
          <a:p>
            <a:endParaRPr kumimoji="1" lang="zh-CN" altLang="en-US" dirty="0"/>
          </a:p>
        </p:txBody>
      </p:sp>
      <p:pic>
        <p:nvPicPr>
          <p:cNvPr id="5" name="图片 4">
            <a:extLst>
              <a:ext uri="{FF2B5EF4-FFF2-40B4-BE49-F238E27FC236}">
                <a16:creationId xmlns:a16="http://schemas.microsoft.com/office/drawing/2014/main" id="{AAE862DE-3A7A-7745-A8BA-340FA0F0A5A9}"/>
              </a:ext>
            </a:extLst>
          </p:cNvPr>
          <p:cNvPicPr>
            <a:picLocks noChangeAspect="1"/>
          </p:cNvPicPr>
          <p:nvPr/>
        </p:nvPicPr>
        <p:blipFill>
          <a:blip r:embed="rId2"/>
          <a:stretch>
            <a:fillRect/>
          </a:stretch>
        </p:blipFill>
        <p:spPr>
          <a:xfrm>
            <a:off x="604220" y="1705175"/>
            <a:ext cx="10983559" cy="3447649"/>
          </a:xfrm>
          <a:prstGeom prst="rect">
            <a:avLst/>
          </a:prstGeom>
        </p:spPr>
      </p:pic>
    </p:spTree>
    <p:extLst>
      <p:ext uri="{BB962C8B-B14F-4D97-AF65-F5344CB8AC3E}">
        <p14:creationId xmlns:p14="http://schemas.microsoft.com/office/powerpoint/2010/main" val="40206195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191744-99C5-7340-A37E-2179E9D53742}"/>
              </a:ext>
            </a:extLst>
          </p:cNvPr>
          <p:cNvSpPr>
            <a:spLocks noGrp="1"/>
          </p:cNvSpPr>
          <p:nvPr>
            <p:ph type="title"/>
          </p:nvPr>
        </p:nvSpPr>
        <p:spPr/>
        <p:txBody>
          <a:bodyPr/>
          <a:lstStyle/>
          <a:p>
            <a:r>
              <a:rPr kumimoji="1" lang="en-US" altLang="zh-CN" dirty="0"/>
              <a:t>Relations with Face Synthesis</a:t>
            </a:r>
            <a:endParaRPr kumimoji="1" lang="zh-CN" altLang="en-US" dirty="0"/>
          </a:p>
        </p:txBody>
      </p:sp>
      <p:sp>
        <p:nvSpPr>
          <p:cNvPr id="3" name="内容占位符 2">
            <a:extLst>
              <a:ext uri="{FF2B5EF4-FFF2-40B4-BE49-F238E27FC236}">
                <a16:creationId xmlns:a16="http://schemas.microsoft.com/office/drawing/2014/main" id="{2B885481-296C-684A-84A6-04DACBAD57A9}"/>
              </a:ext>
            </a:extLst>
          </p:cNvPr>
          <p:cNvSpPr>
            <a:spLocks noGrp="1"/>
          </p:cNvSpPr>
          <p:nvPr>
            <p:ph sz="quarter" idx="11"/>
          </p:nvPr>
        </p:nvSpPr>
        <p:spPr/>
        <p:txBody>
          <a:bodyPr/>
          <a:lstStyle/>
          <a:p>
            <a:r>
              <a:rPr kumimoji="1" lang="en-US" altLang="zh-CN" dirty="0"/>
              <a:t>Recent Progress in image/face synthesize can further boost our approach. While here we </a:t>
            </a:r>
            <a:r>
              <a:rPr lang="en" altLang="zh-CN" dirty="0"/>
              <a:t>delivers the possibility of augmentation in style space and doesn’t emphasize much on quality.</a:t>
            </a:r>
          </a:p>
          <a:p>
            <a:endParaRPr kumimoji="1" lang="zh-CN" altLang="en-US" dirty="0"/>
          </a:p>
        </p:txBody>
      </p:sp>
      <p:pic>
        <p:nvPicPr>
          <p:cNvPr id="5" name="图片 4">
            <a:extLst>
              <a:ext uri="{FF2B5EF4-FFF2-40B4-BE49-F238E27FC236}">
                <a16:creationId xmlns:a16="http://schemas.microsoft.com/office/drawing/2014/main" id="{87F99723-9705-7A4E-83DC-5CD5F1CCB442}"/>
              </a:ext>
            </a:extLst>
          </p:cNvPr>
          <p:cNvPicPr>
            <a:picLocks noChangeAspect="1"/>
          </p:cNvPicPr>
          <p:nvPr/>
        </p:nvPicPr>
        <p:blipFill>
          <a:blip r:embed="rId2"/>
          <a:stretch>
            <a:fillRect/>
          </a:stretch>
        </p:blipFill>
        <p:spPr>
          <a:xfrm>
            <a:off x="1318121" y="2186608"/>
            <a:ext cx="4018558" cy="3439251"/>
          </a:xfrm>
          <a:prstGeom prst="rect">
            <a:avLst/>
          </a:prstGeom>
        </p:spPr>
      </p:pic>
      <p:pic>
        <p:nvPicPr>
          <p:cNvPr id="8" name="图片 7">
            <a:extLst>
              <a:ext uri="{FF2B5EF4-FFF2-40B4-BE49-F238E27FC236}">
                <a16:creationId xmlns:a16="http://schemas.microsoft.com/office/drawing/2014/main" id="{DAE09EE9-76C5-B842-B41D-8094D167362E}"/>
              </a:ext>
            </a:extLst>
          </p:cNvPr>
          <p:cNvPicPr>
            <a:picLocks noChangeAspect="1"/>
          </p:cNvPicPr>
          <p:nvPr/>
        </p:nvPicPr>
        <p:blipFill>
          <a:blip r:embed="rId3"/>
          <a:stretch>
            <a:fillRect/>
          </a:stretch>
        </p:blipFill>
        <p:spPr>
          <a:xfrm>
            <a:off x="6031590" y="2429013"/>
            <a:ext cx="5537200" cy="2768600"/>
          </a:xfrm>
          <a:prstGeom prst="rect">
            <a:avLst/>
          </a:prstGeom>
        </p:spPr>
      </p:pic>
      <p:sp>
        <p:nvSpPr>
          <p:cNvPr id="9" name="文本框 8">
            <a:extLst>
              <a:ext uri="{FF2B5EF4-FFF2-40B4-BE49-F238E27FC236}">
                <a16:creationId xmlns:a16="http://schemas.microsoft.com/office/drawing/2014/main" id="{E585E979-B805-3F47-9058-DB459B52E99F}"/>
              </a:ext>
            </a:extLst>
          </p:cNvPr>
          <p:cNvSpPr txBox="1"/>
          <p:nvPr/>
        </p:nvSpPr>
        <p:spPr>
          <a:xfrm>
            <a:off x="2002870" y="5834422"/>
            <a:ext cx="2651880" cy="369332"/>
          </a:xfrm>
          <a:prstGeom prst="rect">
            <a:avLst/>
          </a:prstGeom>
          <a:noFill/>
        </p:spPr>
        <p:txBody>
          <a:bodyPr wrap="none" rtlCol="0">
            <a:spAutoFit/>
          </a:bodyPr>
          <a:lstStyle/>
          <a:p>
            <a:r>
              <a:rPr kumimoji="1" lang="en-US" altLang="zh-CN" dirty="0"/>
              <a:t>Use Style-Based generator</a:t>
            </a:r>
            <a:endParaRPr kumimoji="1" lang="zh-CN" altLang="en-US" dirty="0"/>
          </a:p>
        </p:txBody>
      </p:sp>
      <p:sp>
        <p:nvSpPr>
          <p:cNvPr id="10" name="文本框 9">
            <a:extLst>
              <a:ext uri="{FF2B5EF4-FFF2-40B4-BE49-F238E27FC236}">
                <a16:creationId xmlns:a16="http://schemas.microsoft.com/office/drawing/2014/main" id="{88E6274F-67D4-6646-95D5-EE49F4A1F94A}"/>
              </a:ext>
            </a:extLst>
          </p:cNvPr>
          <p:cNvSpPr txBox="1"/>
          <p:nvPr/>
        </p:nvSpPr>
        <p:spPr>
          <a:xfrm>
            <a:off x="7474250" y="5331351"/>
            <a:ext cx="3001399" cy="369332"/>
          </a:xfrm>
          <a:prstGeom prst="rect">
            <a:avLst/>
          </a:prstGeom>
          <a:noFill/>
        </p:spPr>
        <p:txBody>
          <a:bodyPr wrap="none" rtlCol="0">
            <a:spAutoFit/>
          </a:bodyPr>
          <a:lstStyle/>
          <a:p>
            <a:r>
              <a:rPr kumimoji="1" lang="en-US" altLang="zh-CN" dirty="0"/>
              <a:t>Try tricks proposed in BIGGAN</a:t>
            </a:r>
            <a:endParaRPr kumimoji="1" lang="zh-CN" altLang="en-US" dirty="0"/>
          </a:p>
        </p:txBody>
      </p:sp>
    </p:spTree>
    <p:extLst>
      <p:ext uri="{BB962C8B-B14F-4D97-AF65-F5344CB8AC3E}">
        <p14:creationId xmlns:p14="http://schemas.microsoft.com/office/powerpoint/2010/main" val="29008177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1A1A44-B864-8B49-ABF7-6782164BA640}"/>
              </a:ext>
            </a:extLst>
          </p:cNvPr>
          <p:cNvSpPr>
            <a:spLocks noGrp="1"/>
          </p:cNvSpPr>
          <p:nvPr>
            <p:ph type="title"/>
          </p:nvPr>
        </p:nvSpPr>
        <p:spPr/>
        <p:txBody>
          <a:bodyPr/>
          <a:lstStyle/>
          <a:p>
            <a:r>
              <a:rPr kumimoji="1" lang="en-US" altLang="zh-CN" dirty="0"/>
              <a:t>Outline</a:t>
            </a:r>
            <a:endParaRPr kumimoji="1" lang="zh-CN" altLang="en-US" dirty="0"/>
          </a:p>
        </p:txBody>
      </p:sp>
      <p:sp>
        <p:nvSpPr>
          <p:cNvPr id="3" name="内容占位符 2">
            <a:extLst>
              <a:ext uri="{FF2B5EF4-FFF2-40B4-BE49-F238E27FC236}">
                <a16:creationId xmlns:a16="http://schemas.microsoft.com/office/drawing/2014/main" id="{E3230CA3-F885-054B-9571-DE324238A062}"/>
              </a:ext>
            </a:extLst>
          </p:cNvPr>
          <p:cNvSpPr>
            <a:spLocks noGrp="1"/>
          </p:cNvSpPr>
          <p:nvPr>
            <p:ph sz="quarter" idx="11"/>
          </p:nvPr>
        </p:nvSpPr>
        <p:spPr/>
        <p:txBody>
          <a:bodyPr/>
          <a:lstStyle/>
          <a:p>
            <a:r>
              <a:rPr kumimoji="1" lang="en-US" altLang="zh-CN" dirty="0"/>
              <a:t>Overview of Facial Landmark Detection</a:t>
            </a:r>
          </a:p>
          <a:p>
            <a:endParaRPr kumimoji="1" lang="en-US" altLang="zh-CN" dirty="0"/>
          </a:p>
          <a:p>
            <a:r>
              <a:rPr kumimoji="1" lang="en-US" altLang="zh-CN" dirty="0"/>
              <a:t>Existing Challenges</a:t>
            </a:r>
          </a:p>
          <a:p>
            <a:endParaRPr kumimoji="1" lang="en-US" altLang="zh-CN" dirty="0"/>
          </a:p>
          <a:p>
            <a:r>
              <a:rPr kumimoji="1" lang="en-US" altLang="zh-CN" dirty="0"/>
              <a:t>Relations with Representation Learning</a:t>
            </a:r>
          </a:p>
          <a:p>
            <a:endParaRPr kumimoji="1" lang="en-US" altLang="zh-CN" dirty="0"/>
          </a:p>
          <a:p>
            <a:r>
              <a:rPr kumimoji="1" lang="en-US" altLang="zh-CN" dirty="0"/>
              <a:t>Relations with Face Synthesis</a:t>
            </a:r>
          </a:p>
          <a:p>
            <a:endParaRPr kumimoji="1" lang="en-US" altLang="zh-CN" dirty="0"/>
          </a:p>
          <a:p>
            <a:r>
              <a:rPr kumimoji="1" lang="en-US" altLang="zh-CN" b="1" i="1" u="sng" dirty="0"/>
              <a:t>Proposed Solution</a:t>
            </a:r>
          </a:p>
        </p:txBody>
      </p:sp>
      <p:sp>
        <p:nvSpPr>
          <p:cNvPr id="5" name="矩形 4">
            <a:extLst>
              <a:ext uri="{FF2B5EF4-FFF2-40B4-BE49-F238E27FC236}">
                <a16:creationId xmlns:a16="http://schemas.microsoft.com/office/drawing/2014/main" id="{004436D5-257F-BC44-A755-89AC64965733}"/>
              </a:ext>
            </a:extLst>
          </p:cNvPr>
          <p:cNvSpPr/>
          <p:nvPr/>
        </p:nvSpPr>
        <p:spPr>
          <a:xfrm>
            <a:off x="1076415" y="4173507"/>
            <a:ext cx="8815811" cy="369332"/>
          </a:xfrm>
          <a:prstGeom prst="rect">
            <a:avLst/>
          </a:prstGeom>
        </p:spPr>
        <p:txBody>
          <a:bodyPr wrap="none">
            <a:spAutoFit/>
          </a:bodyPr>
          <a:lstStyle/>
          <a:p>
            <a:r>
              <a:rPr lang="en-US" altLang="zh-CN" dirty="0">
                <a:latin typeface="Calibri" panose="020F0502020204030204" pitchFamily="34" charset="0"/>
              </a:rPr>
              <a:t>S. Qian et al. Make a Face: Towards Arbitrary High-Fidelity Face Manipulation. In</a:t>
            </a:r>
            <a:r>
              <a:rPr lang="en-US" altLang="zh-CN" i="1" dirty="0">
                <a:latin typeface="Calibri" panose="020F0502020204030204" pitchFamily="34" charset="0"/>
              </a:rPr>
              <a:t> ICCV</a:t>
            </a:r>
            <a:r>
              <a:rPr lang="en-US" altLang="zh-CN" dirty="0">
                <a:latin typeface="Calibri" panose="020F0502020204030204" pitchFamily="34" charset="0"/>
              </a:rPr>
              <a:t>, 2019. </a:t>
            </a:r>
          </a:p>
        </p:txBody>
      </p:sp>
      <p:sp>
        <p:nvSpPr>
          <p:cNvPr id="6" name="Rectangle 5">
            <a:extLst>
              <a:ext uri="{FF2B5EF4-FFF2-40B4-BE49-F238E27FC236}">
                <a16:creationId xmlns:a16="http://schemas.microsoft.com/office/drawing/2014/main" id="{44B44F8F-CD00-DA48-BDFA-777D2D5CDAEC}"/>
              </a:ext>
            </a:extLst>
          </p:cNvPr>
          <p:cNvSpPr/>
          <p:nvPr/>
        </p:nvSpPr>
        <p:spPr>
          <a:xfrm>
            <a:off x="1076415" y="5050131"/>
            <a:ext cx="13978054" cy="646331"/>
          </a:xfrm>
          <a:prstGeom prst="rect">
            <a:avLst/>
          </a:prstGeom>
        </p:spPr>
        <p:txBody>
          <a:bodyPr wrap="square">
            <a:spAutoFit/>
          </a:bodyPr>
          <a:lstStyle/>
          <a:p>
            <a:r>
              <a:rPr lang="en-US" altLang="zh-CN" dirty="0">
                <a:latin typeface="Calibri" panose="020F0502020204030204" pitchFamily="34" charset="0"/>
                <a:cs typeface="Calibri" panose="020F0502020204030204" pitchFamily="34" charset="0"/>
              </a:rPr>
              <a:t>S. Qian et al</a:t>
            </a:r>
            <a:r>
              <a:rPr lang="en-US" dirty="0">
                <a:latin typeface="Calibri" panose="020F0502020204030204" pitchFamily="34" charset="0"/>
                <a:cs typeface="Calibri" panose="020F0502020204030204" pitchFamily="34" charset="0"/>
              </a:rPr>
              <a:t>. </a:t>
            </a:r>
            <a:r>
              <a:rPr lang="en" altLang="zh-CN" dirty="0">
                <a:latin typeface="Calibri" panose="020F0502020204030204" pitchFamily="34" charset="0"/>
                <a:cs typeface="Calibri" panose="020F0502020204030204" pitchFamily="34" charset="0"/>
              </a:rPr>
              <a:t>Aggregation via Separation: Boosting Facial Landmark Detector with Semi-Supervised Style Translation</a:t>
            </a:r>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rPr>
              <a:t>In</a:t>
            </a:r>
            <a:r>
              <a:rPr lang="en-US" i="1" dirty="0">
                <a:latin typeface="Calibri" panose="020F0502020204030204" pitchFamily="34" charset="0"/>
              </a:rPr>
              <a:t> </a:t>
            </a:r>
            <a:r>
              <a:rPr lang="en-US" altLang="zh-CN" i="1" dirty="0">
                <a:latin typeface="Calibri" panose="020F0502020204030204" pitchFamily="34" charset="0"/>
              </a:rPr>
              <a:t>ICCV</a:t>
            </a:r>
            <a:r>
              <a:rPr lang="en-US" dirty="0">
                <a:latin typeface="Calibri" panose="020F0502020204030204" pitchFamily="34" charset="0"/>
              </a:rPr>
              <a:t>, 201</a:t>
            </a:r>
            <a:r>
              <a:rPr lang="en-US" altLang="zh-CN" dirty="0">
                <a:latin typeface="Calibri" panose="020F0502020204030204" pitchFamily="34" charset="0"/>
              </a:rPr>
              <a:t>9</a:t>
            </a:r>
            <a:r>
              <a:rPr lang="en-US" dirty="0">
                <a:latin typeface="Calibri" panose="020F0502020204030204" pitchFamily="34" charset="0"/>
              </a:rPr>
              <a:t>. </a:t>
            </a:r>
          </a:p>
        </p:txBody>
      </p:sp>
    </p:spTree>
    <p:extLst>
      <p:ext uri="{BB962C8B-B14F-4D97-AF65-F5344CB8AC3E}">
        <p14:creationId xmlns:p14="http://schemas.microsoft.com/office/powerpoint/2010/main" val="1871171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4957F7-5D08-AB44-ACD0-52B6F35947AF}"/>
              </a:ext>
            </a:extLst>
          </p:cNvPr>
          <p:cNvSpPr>
            <a:spLocks noGrp="1"/>
          </p:cNvSpPr>
          <p:nvPr>
            <p:ph type="title"/>
          </p:nvPr>
        </p:nvSpPr>
        <p:spPr/>
        <p:txBody>
          <a:bodyPr/>
          <a:lstStyle/>
          <a:p>
            <a:r>
              <a:rPr kumimoji="1" lang="en-US" altLang="zh-CN" dirty="0"/>
              <a:t>Proposed Solution</a:t>
            </a:r>
            <a:endParaRPr kumimoji="1" lang="zh-CN" altLang="en-US" dirty="0"/>
          </a:p>
        </p:txBody>
      </p:sp>
      <p:sp>
        <p:nvSpPr>
          <p:cNvPr id="3" name="内容占位符 2">
            <a:extLst>
              <a:ext uri="{FF2B5EF4-FFF2-40B4-BE49-F238E27FC236}">
                <a16:creationId xmlns:a16="http://schemas.microsoft.com/office/drawing/2014/main" id="{5A279FC3-BCF5-9C48-99F9-D8EB7781E54E}"/>
              </a:ext>
            </a:extLst>
          </p:cNvPr>
          <p:cNvSpPr>
            <a:spLocks noGrp="1"/>
          </p:cNvSpPr>
          <p:nvPr>
            <p:ph sz="quarter" idx="11"/>
          </p:nvPr>
        </p:nvSpPr>
        <p:spPr/>
        <p:txBody>
          <a:bodyPr/>
          <a:lstStyle/>
          <a:p>
            <a:r>
              <a:rPr kumimoji="1" lang="en-US" altLang="zh-CN" b="1" dirty="0"/>
              <a:t>How to disentangle an images to style and structure?</a:t>
            </a:r>
          </a:p>
          <a:p>
            <a:endParaRPr kumimoji="1" lang="en-US" altLang="zh-CN" b="1" dirty="0"/>
          </a:p>
          <a:p>
            <a:r>
              <a:rPr kumimoji="1" lang="en-US" altLang="zh-CN" dirty="0"/>
              <a:t>A Conditional VAE structure is proposed: </a:t>
            </a:r>
            <a:r>
              <a:rPr lang="en" altLang="zh-CN" dirty="0"/>
              <a:t>As landmarks available in this task, our goal therefore becomes inferring disentangled style code z. </a:t>
            </a:r>
          </a:p>
          <a:p>
            <a:endParaRPr kumimoji="1" lang="en" altLang="zh-CN" dirty="0"/>
          </a:p>
          <a:p>
            <a:r>
              <a:rPr lang="en" altLang="zh-CN" dirty="0"/>
              <a:t>KL-Divergence Loss: </a:t>
            </a:r>
          </a:p>
          <a:p>
            <a:endParaRPr kumimoji="1" lang="en" altLang="zh-CN" dirty="0"/>
          </a:p>
          <a:p>
            <a:endParaRPr kumimoji="1" lang="en" altLang="zh-CN" dirty="0"/>
          </a:p>
          <a:p>
            <a:endParaRPr kumimoji="1" lang="en" altLang="zh-CN" dirty="0"/>
          </a:p>
          <a:p>
            <a:r>
              <a:rPr lang="en" altLang="zh-CN" dirty="0"/>
              <a:t>Reconstruction(Perceptual) Loss</a:t>
            </a:r>
          </a:p>
          <a:p>
            <a:endParaRPr kumimoji="1" lang="en-US" altLang="zh-CN" dirty="0"/>
          </a:p>
        </p:txBody>
      </p:sp>
      <p:pic>
        <p:nvPicPr>
          <p:cNvPr id="4" name="图片 3">
            <a:extLst>
              <a:ext uri="{FF2B5EF4-FFF2-40B4-BE49-F238E27FC236}">
                <a16:creationId xmlns:a16="http://schemas.microsoft.com/office/drawing/2014/main" id="{23F6DE90-F3E1-B046-A9DD-E46865D11161}"/>
              </a:ext>
            </a:extLst>
          </p:cNvPr>
          <p:cNvPicPr>
            <a:picLocks noChangeAspect="1"/>
          </p:cNvPicPr>
          <p:nvPr/>
        </p:nvPicPr>
        <p:blipFill>
          <a:blip r:embed="rId2"/>
          <a:stretch>
            <a:fillRect/>
          </a:stretch>
        </p:blipFill>
        <p:spPr>
          <a:xfrm>
            <a:off x="6839901" y="2671791"/>
            <a:ext cx="4728889" cy="3219115"/>
          </a:xfrm>
          <a:prstGeom prst="rect">
            <a:avLst/>
          </a:prstGeom>
        </p:spPr>
      </p:pic>
      <p:pic>
        <p:nvPicPr>
          <p:cNvPr id="6" name="图片 5">
            <a:extLst>
              <a:ext uri="{FF2B5EF4-FFF2-40B4-BE49-F238E27FC236}">
                <a16:creationId xmlns:a16="http://schemas.microsoft.com/office/drawing/2014/main" id="{169CBEF4-BDA9-0746-8B1C-5E4758D4D91F}"/>
              </a:ext>
            </a:extLst>
          </p:cNvPr>
          <p:cNvPicPr>
            <a:picLocks noChangeAspect="1"/>
          </p:cNvPicPr>
          <p:nvPr/>
        </p:nvPicPr>
        <p:blipFill>
          <a:blip r:embed="rId3"/>
          <a:stretch>
            <a:fillRect/>
          </a:stretch>
        </p:blipFill>
        <p:spPr>
          <a:xfrm>
            <a:off x="1113182" y="3745492"/>
            <a:ext cx="5519683" cy="1004333"/>
          </a:xfrm>
          <a:prstGeom prst="rect">
            <a:avLst/>
          </a:prstGeom>
        </p:spPr>
      </p:pic>
      <p:pic>
        <p:nvPicPr>
          <p:cNvPr id="7" name="图片 6">
            <a:extLst>
              <a:ext uri="{FF2B5EF4-FFF2-40B4-BE49-F238E27FC236}">
                <a16:creationId xmlns:a16="http://schemas.microsoft.com/office/drawing/2014/main" id="{8D75ABC0-A98E-484D-848D-9BBE008DBEFC}"/>
              </a:ext>
            </a:extLst>
          </p:cNvPr>
          <p:cNvPicPr>
            <a:picLocks noChangeAspect="1"/>
          </p:cNvPicPr>
          <p:nvPr/>
        </p:nvPicPr>
        <p:blipFill>
          <a:blip r:embed="rId4"/>
          <a:stretch>
            <a:fillRect/>
          </a:stretch>
        </p:blipFill>
        <p:spPr>
          <a:xfrm>
            <a:off x="983218" y="5501749"/>
            <a:ext cx="5649647" cy="778314"/>
          </a:xfrm>
          <a:prstGeom prst="rect">
            <a:avLst/>
          </a:prstGeom>
        </p:spPr>
      </p:pic>
    </p:spTree>
    <p:extLst>
      <p:ext uri="{BB962C8B-B14F-4D97-AF65-F5344CB8AC3E}">
        <p14:creationId xmlns:p14="http://schemas.microsoft.com/office/powerpoint/2010/main" val="25553554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4AD273-5267-9442-A0EC-7E26F55178A7}"/>
              </a:ext>
            </a:extLst>
          </p:cNvPr>
          <p:cNvSpPr>
            <a:spLocks noGrp="1"/>
          </p:cNvSpPr>
          <p:nvPr>
            <p:ph type="title"/>
          </p:nvPr>
        </p:nvSpPr>
        <p:spPr/>
        <p:txBody>
          <a:bodyPr/>
          <a:lstStyle/>
          <a:p>
            <a:r>
              <a:rPr kumimoji="1" lang="en-US" altLang="zh-CN" dirty="0"/>
              <a:t>Proposed Solution</a:t>
            </a:r>
            <a:endParaRPr kumimoji="1" lang="zh-CN" altLang="en-US" dirty="0"/>
          </a:p>
        </p:txBody>
      </p:sp>
      <p:sp>
        <p:nvSpPr>
          <p:cNvPr id="3" name="内容占位符 2">
            <a:extLst>
              <a:ext uri="{FF2B5EF4-FFF2-40B4-BE49-F238E27FC236}">
                <a16:creationId xmlns:a16="http://schemas.microsoft.com/office/drawing/2014/main" id="{DBF2F1E9-9B89-8C49-BB20-58F706B785D2}"/>
              </a:ext>
            </a:extLst>
          </p:cNvPr>
          <p:cNvSpPr>
            <a:spLocks noGrp="1"/>
          </p:cNvSpPr>
          <p:nvPr>
            <p:ph sz="quarter" idx="11"/>
          </p:nvPr>
        </p:nvSpPr>
        <p:spPr/>
        <p:txBody>
          <a:bodyPr/>
          <a:lstStyle/>
          <a:p>
            <a:r>
              <a:rPr kumimoji="1" lang="en-US" altLang="zh-CN" b="1" dirty="0"/>
              <a:t>KL Divergence Loss</a:t>
            </a:r>
            <a:r>
              <a:rPr kumimoji="1" lang="en-US" altLang="zh-CN" dirty="0"/>
              <a:t>: It </a:t>
            </a:r>
            <a:r>
              <a:rPr lang="en" altLang="zh-CN" dirty="0"/>
              <a:t>measures the similarity between the variational posterior and prior distribution and is taken as regularization that discourages style Encoder to encode structure information.</a:t>
            </a:r>
          </a:p>
          <a:p>
            <a:r>
              <a:rPr lang="en" altLang="zh-CN" dirty="0"/>
              <a:t>Intuition: The KL-divergence loss limits the distribution range and capacity of the style feature. By fusing inferred style code z with encoded structure representation, sufficient structure information can be obtained from prior through </a:t>
            </a:r>
            <a:r>
              <a:rPr lang="en" altLang="zh-CN" b="1" dirty="0"/>
              <a:t>skip connection</a:t>
            </a:r>
          </a:p>
          <a:p>
            <a:pPr marL="0" indent="0">
              <a:buNone/>
            </a:pPr>
            <a:endParaRPr kumimoji="1" lang="en" altLang="zh-CN" dirty="0"/>
          </a:p>
        </p:txBody>
      </p:sp>
      <p:pic>
        <p:nvPicPr>
          <p:cNvPr id="4" name="图片 3">
            <a:extLst>
              <a:ext uri="{FF2B5EF4-FFF2-40B4-BE49-F238E27FC236}">
                <a16:creationId xmlns:a16="http://schemas.microsoft.com/office/drawing/2014/main" id="{082EE9B8-C72C-534B-A39E-0807B12E3DE5}"/>
              </a:ext>
            </a:extLst>
          </p:cNvPr>
          <p:cNvPicPr>
            <a:picLocks noChangeAspect="1"/>
          </p:cNvPicPr>
          <p:nvPr/>
        </p:nvPicPr>
        <p:blipFill>
          <a:blip r:embed="rId2"/>
          <a:stretch>
            <a:fillRect/>
          </a:stretch>
        </p:blipFill>
        <p:spPr>
          <a:xfrm>
            <a:off x="728868" y="3429000"/>
            <a:ext cx="11099585" cy="2892664"/>
          </a:xfrm>
          <a:prstGeom prst="rect">
            <a:avLst/>
          </a:prstGeom>
        </p:spPr>
      </p:pic>
    </p:spTree>
    <p:extLst>
      <p:ext uri="{BB962C8B-B14F-4D97-AF65-F5344CB8AC3E}">
        <p14:creationId xmlns:p14="http://schemas.microsoft.com/office/powerpoint/2010/main" val="5275393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A3D30A-1D35-3C44-9E23-652E953F7BAE}"/>
              </a:ext>
            </a:extLst>
          </p:cNvPr>
          <p:cNvSpPr>
            <a:spLocks noGrp="1"/>
          </p:cNvSpPr>
          <p:nvPr>
            <p:ph type="title"/>
          </p:nvPr>
        </p:nvSpPr>
        <p:spPr/>
        <p:txBody>
          <a:bodyPr/>
          <a:lstStyle/>
          <a:p>
            <a:r>
              <a:rPr kumimoji="1" lang="en-US" altLang="zh-CN" dirty="0"/>
              <a:t>Experiment Results</a:t>
            </a:r>
            <a:endParaRPr kumimoji="1" lang="zh-CN" altLang="en-US" dirty="0"/>
          </a:p>
        </p:txBody>
      </p:sp>
      <p:sp>
        <p:nvSpPr>
          <p:cNvPr id="3" name="内容占位符 2">
            <a:extLst>
              <a:ext uri="{FF2B5EF4-FFF2-40B4-BE49-F238E27FC236}">
                <a16:creationId xmlns:a16="http://schemas.microsoft.com/office/drawing/2014/main" id="{4624F688-3E98-5741-BE4A-883132D6C575}"/>
              </a:ext>
            </a:extLst>
          </p:cNvPr>
          <p:cNvSpPr>
            <a:spLocks noGrp="1"/>
          </p:cNvSpPr>
          <p:nvPr>
            <p:ph sz="quarter" idx="11"/>
          </p:nvPr>
        </p:nvSpPr>
        <p:spPr/>
        <p:txBody>
          <a:bodyPr/>
          <a:lstStyle/>
          <a:p>
            <a:endParaRPr kumimoji="1" lang="zh-CN" altLang="en-US"/>
          </a:p>
        </p:txBody>
      </p:sp>
      <p:pic>
        <p:nvPicPr>
          <p:cNvPr id="4" name="图片 3">
            <a:extLst>
              <a:ext uri="{FF2B5EF4-FFF2-40B4-BE49-F238E27FC236}">
                <a16:creationId xmlns:a16="http://schemas.microsoft.com/office/drawing/2014/main" id="{8545B35E-5FC9-E848-8BDA-4875D4F7B9A9}"/>
              </a:ext>
            </a:extLst>
          </p:cNvPr>
          <p:cNvPicPr>
            <a:picLocks noChangeAspect="1"/>
          </p:cNvPicPr>
          <p:nvPr/>
        </p:nvPicPr>
        <p:blipFill>
          <a:blip r:embed="rId2"/>
          <a:stretch>
            <a:fillRect/>
          </a:stretch>
        </p:blipFill>
        <p:spPr>
          <a:xfrm>
            <a:off x="942524" y="1518485"/>
            <a:ext cx="10626266" cy="4227730"/>
          </a:xfrm>
          <a:prstGeom prst="rect">
            <a:avLst/>
          </a:prstGeom>
        </p:spPr>
      </p:pic>
    </p:spTree>
    <p:extLst>
      <p:ext uri="{BB962C8B-B14F-4D97-AF65-F5344CB8AC3E}">
        <p14:creationId xmlns:p14="http://schemas.microsoft.com/office/powerpoint/2010/main" val="3435375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0DF55E-D173-9D44-B770-ADECF03D6B7A}"/>
              </a:ext>
            </a:extLst>
          </p:cNvPr>
          <p:cNvSpPr>
            <a:spLocks noGrp="1"/>
          </p:cNvSpPr>
          <p:nvPr>
            <p:ph type="title"/>
          </p:nvPr>
        </p:nvSpPr>
        <p:spPr/>
        <p:txBody>
          <a:bodyPr/>
          <a:lstStyle/>
          <a:p>
            <a:r>
              <a:rPr kumimoji="1" lang="en-US" altLang="zh-CN" dirty="0"/>
              <a:t>Experiment Results</a:t>
            </a:r>
            <a:endParaRPr kumimoji="1" lang="zh-CN" altLang="en-US" dirty="0"/>
          </a:p>
        </p:txBody>
      </p:sp>
      <p:sp>
        <p:nvSpPr>
          <p:cNvPr id="3" name="内容占位符 2">
            <a:extLst>
              <a:ext uri="{FF2B5EF4-FFF2-40B4-BE49-F238E27FC236}">
                <a16:creationId xmlns:a16="http://schemas.microsoft.com/office/drawing/2014/main" id="{7D6AEF1C-A8EB-C744-9668-D39300C7FB3C}"/>
              </a:ext>
            </a:extLst>
          </p:cNvPr>
          <p:cNvSpPr>
            <a:spLocks noGrp="1"/>
          </p:cNvSpPr>
          <p:nvPr>
            <p:ph sz="quarter" idx="11"/>
          </p:nvPr>
        </p:nvSpPr>
        <p:spPr/>
        <p:txBody>
          <a:bodyPr/>
          <a:lstStyle/>
          <a:p>
            <a:endParaRPr kumimoji="1" lang="zh-CN" altLang="en-US" dirty="0"/>
          </a:p>
        </p:txBody>
      </p:sp>
      <p:pic>
        <p:nvPicPr>
          <p:cNvPr id="4" name="图片 3">
            <a:extLst>
              <a:ext uri="{FF2B5EF4-FFF2-40B4-BE49-F238E27FC236}">
                <a16:creationId xmlns:a16="http://schemas.microsoft.com/office/drawing/2014/main" id="{20097391-C98B-244E-87B0-C41FCDE27324}"/>
              </a:ext>
            </a:extLst>
          </p:cNvPr>
          <p:cNvPicPr>
            <a:picLocks noChangeAspect="1"/>
          </p:cNvPicPr>
          <p:nvPr/>
        </p:nvPicPr>
        <p:blipFill>
          <a:blip r:embed="rId2"/>
          <a:stretch>
            <a:fillRect/>
          </a:stretch>
        </p:blipFill>
        <p:spPr>
          <a:xfrm>
            <a:off x="2493035" y="1182333"/>
            <a:ext cx="7205930" cy="4900033"/>
          </a:xfrm>
          <a:prstGeom prst="rect">
            <a:avLst/>
          </a:prstGeom>
        </p:spPr>
      </p:pic>
    </p:spTree>
    <p:extLst>
      <p:ext uri="{BB962C8B-B14F-4D97-AF65-F5344CB8AC3E}">
        <p14:creationId xmlns:p14="http://schemas.microsoft.com/office/powerpoint/2010/main" val="4099565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1A1A44-B864-8B49-ABF7-6782164BA640}"/>
              </a:ext>
            </a:extLst>
          </p:cNvPr>
          <p:cNvSpPr>
            <a:spLocks noGrp="1"/>
          </p:cNvSpPr>
          <p:nvPr>
            <p:ph type="title"/>
          </p:nvPr>
        </p:nvSpPr>
        <p:spPr/>
        <p:txBody>
          <a:bodyPr/>
          <a:lstStyle/>
          <a:p>
            <a:r>
              <a:rPr kumimoji="1" lang="en-US" altLang="zh-CN" dirty="0"/>
              <a:t>Outline</a:t>
            </a:r>
            <a:endParaRPr kumimoji="1" lang="zh-CN" altLang="en-US" dirty="0"/>
          </a:p>
        </p:txBody>
      </p:sp>
      <p:sp>
        <p:nvSpPr>
          <p:cNvPr id="3" name="内容占位符 2">
            <a:extLst>
              <a:ext uri="{FF2B5EF4-FFF2-40B4-BE49-F238E27FC236}">
                <a16:creationId xmlns:a16="http://schemas.microsoft.com/office/drawing/2014/main" id="{E3230CA3-F885-054B-9571-DE324238A062}"/>
              </a:ext>
            </a:extLst>
          </p:cNvPr>
          <p:cNvSpPr>
            <a:spLocks noGrp="1"/>
          </p:cNvSpPr>
          <p:nvPr>
            <p:ph sz="quarter" idx="11"/>
          </p:nvPr>
        </p:nvSpPr>
        <p:spPr/>
        <p:txBody>
          <a:bodyPr/>
          <a:lstStyle/>
          <a:p>
            <a:r>
              <a:rPr kumimoji="1" lang="en-US" altLang="zh-CN" dirty="0"/>
              <a:t>Overview of Facial Landmark Detection</a:t>
            </a:r>
          </a:p>
          <a:p>
            <a:endParaRPr kumimoji="1" lang="en-US" altLang="zh-CN" dirty="0"/>
          </a:p>
          <a:p>
            <a:r>
              <a:rPr kumimoji="1" lang="en-US" altLang="zh-CN" dirty="0"/>
              <a:t>Existing Challenges</a:t>
            </a:r>
          </a:p>
          <a:p>
            <a:endParaRPr kumimoji="1" lang="en-US" altLang="zh-CN" dirty="0"/>
          </a:p>
          <a:p>
            <a:r>
              <a:rPr kumimoji="1" lang="en-US" altLang="zh-CN" dirty="0"/>
              <a:t>Relations with Representation Learning</a:t>
            </a:r>
          </a:p>
          <a:p>
            <a:endParaRPr kumimoji="1" lang="en-US" altLang="zh-CN" dirty="0"/>
          </a:p>
          <a:p>
            <a:r>
              <a:rPr kumimoji="1" lang="en-US" altLang="zh-CN" dirty="0"/>
              <a:t>Relations with Face Synthesis</a:t>
            </a:r>
          </a:p>
          <a:p>
            <a:endParaRPr kumimoji="1" lang="en-US" altLang="zh-CN" dirty="0"/>
          </a:p>
          <a:p>
            <a:r>
              <a:rPr kumimoji="1" lang="en-US" altLang="zh-CN" dirty="0"/>
              <a:t>Proposed Solution</a:t>
            </a:r>
          </a:p>
        </p:txBody>
      </p:sp>
      <p:sp>
        <p:nvSpPr>
          <p:cNvPr id="5" name="矩形 4">
            <a:extLst>
              <a:ext uri="{FF2B5EF4-FFF2-40B4-BE49-F238E27FC236}">
                <a16:creationId xmlns:a16="http://schemas.microsoft.com/office/drawing/2014/main" id="{004436D5-257F-BC44-A755-89AC64965733}"/>
              </a:ext>
            </a:extLst>
          </p:cNvPr>
          <p:cNvSpPr/>
          <p:nvPr/>
        </p:nvSpPr>
        <p:spPr>
          <a:xfrm>
            <a:off x="1076415" y="4173507"/>
            <a:ext cx="8815811" cy="369332"/>
          </a:xfrm>
          <a:prstGeom prst="rect">
            <a:avLst/>
          </a:prstGeom>
        </p:spPr>
        <p:txBody>
          <a:bodyPr wrap="none">
            <a:spAutoFit/>
          </a:bodyPr>
          <a:lstStyle/>
          <a:p>
            <a:r>
              <a:rPr lang="en-US" altLang="zh-CN" dirty="0">
                <a:latin typeface="Calibri" panose="020F0502020204030204" pitchFamily="34" charset="0"/>
              </a:rPr>
              <a:t>S. Qian et al. Make a Face: Towards Arbitrary High-Fidelity Face Manipulation. In</a:t>
            </a:r>
            <a:r>
              <a:rPr lang="en-US" altLang="zh-CN" i="1" dirty="0">
                <a:latin typeface="Calibri" panose="020F0502020204030204" pitchFamily="34" charset="0"/>
              </a:rPr>
              <a:t> ICCV</a:t>
            </a:r>
            <a:r>
              <a:rPr lang="en-US" altLang="zh-CN" dirty="0">
                <a:latin typeface="Calibri" panose="020F0502020204030204" pitchFamily="34" charset="0"/>
              </a:rPr>
              <a:t>, 2019. </a:t>
            </a:r>
          </a:p>
        </p:txBody>
      </p:sp>
      <p:sp>
        <p:nvSpPr>
          <p:cNvPr id="6" name="Rectangle 5">
            <a:extLst>
              <a:ext uri="{FF2B5EF4-FFF2-40B4-BE49-F238E27FC236}">
                <a16:creationId xmlns:a16="http://schemas.microsoft.com/office/drawing/2014/main" id="{44B44F8F-CD00-DA48-BDFA-777D2D5CDAEC}"/>
              </a:ext>
            </a:extLst>
          </p:cNvPr>
          <p:cNvSpPr/>
          <p:nvPr/>
        </p:nvSpPr>
        <p:spPr>
          <a:xfrm>
            <a:off x="1076415" y="5050131"/>
            <a:ext cx="13978054" cy="646331"/>
          </a:xfrm>
          <a:prstGeom prst="rect">
            <a:avLst/>
          </a:prstGeom>
        </p:spPr>
        <p:txBody>
          <a:bodyPr wrap="square">
            <a:spAutoFit/>
          </a:bodyPr>
          <a:lstStyle/>
          <a:p>
            <a:r>
              <a:rPr lang="en-US" altLang="zh-CN" dirty="0">
                <a:latin typeface="Calibri" panose="020F0502020204030204" pitchFamily="34" charset="0"/>
                <a:cs typeface="Calibri" panose="020F0502020204030204" pitchFamily="34" charset="0"/>
              </a:rPr>
              <a:t>S. Qian et al</a:t>
            </a:r>
            <a:r>
              <a:rPr lang="en-US" dirty="0">
                <a:latin typeface="Calibri" panose="020F0502020204030204" pitchFamily="34" charset="0"/>
                <a:cs typeface="Calibri" panose="020F0502020204030204" pitchFamily="34" charset="0"/>
              </a:rPr>
              <a:t>. </a:t>
            </a:r>
            <a:r>
              <a:rPr lang="en" altLang="zh-CN" dirty="0">
                <a:latin typeface="Calibri" panose="020F0502020204030204" pitchFamily="34" charset="0"/>
                <a:cs typeface="Calibri" panose="020F0502020204030204" pitchFamily="34" charset="0"/>
              </a:rPr>
              <a:t>Aggregation via Separation: Boosting Facial Landmark Detector with Semi-Supervised Style Translation</a:t>
            </a:r>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rPr>
              <a:t>In</a:t>
            </a:r>
            <a:r>
              <a:rPr lang="en-US" i="1" dirty="0">
                <a:latin typeface="Calibri" panose="020F0502020204030204" pitchFamily="34" charset="0"/>
              </a:rPr>
              <a:t> </a:t>
            </a:r>
            <a:r>
              <a:rPr lang="en-US" altLang="zh-CN" i="1" dirty="0">
                <a:latin typeface="Calibri" panose="020F0502020204030204" pitchFamily="34" charset="0"/>
              </a:rPr>
              <a:t>ICCV</a:t>
            </a:r>
            <a:r>
              <a:rPr lang="en-US" dirty="0">
                <a:latin typeface="Calibri" panose="020F0502020204030204" pitchFamily="34" charset="0"/>
              </a:rPr>
              <a:t>, 201</a:t>
            </a:r>
            <a:r>
              <a:rPr lang="en-US" altLang="zh-CN" dirty="0">
                <a:latin typeface="Calibri" panose="020F0502020204030204" pitchFamily="34" charset="0"/>
              </a:rPr>
              <a:t>9</a:t>
            </a:r>
            <a:r>
              <a:rPr lang="en-US" dirty="0">
                <a:latin typeface="Calibri" panose="020F0502020204030204" pitchFamily="34" charset="0"/>
              </a:rPr>
              <a:t>. </a:t>
            </a:r>
          </a:p>
        </p:txBody>
      </p:sp>
    </p:spTree>
    <p:extLst>
      <p:ext uri="{BB962C8B-B14F-4D97-AF65-F5344CB8AC3E}">
        <p14:creationId xmlns:p14="http://schemas.microsoft.com/office/powerpoint/2010/main" val="24670533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A4684F-617C-EE42-B272-EA223B919AC5}"/>
              </a:ext>
            </a:extLst>
          </p:cNvPr>
          <p:cNvSpPr>
            <a:spLocks noGrp="1"/>
          </p:cNvSpPr>
          <p:nvPr>
            <p:ph type="title"/>
          </p:nvPr>
        </p:nvSpPr>
        <p:spPr/>
        <p:txBody>
          <a:bodyPr/>
          <a:lstStyle/>
          <a:p>
            <a:r>
              <a:rPr kumimoji="1" lang="en-US" altLang="zh-CN" dirty="0"/>
              <a:t>Experiment Results</a:t>
            </a:r>
            <a:endParaRPr kumimoji="1" lang="zh-CN" altLang="en-US" dirty="0"/>
          </a:p>
        </p:txBody>
      </p:sp>
      <p:sp>
        <p:nvSpPr>
          <p:cNvPr id="5" name="文本框 4">
            <a:extLst>
              <a:ext uri="{FF2B5EF4-FFF2-40B4-BE49-F238E27FC236}">
                <a16:creationId xmlns:a16="http://schemas.microsoft.com/office/drawing/2014/main" id="{949B4B26-4283-7246-BA15-0C18BDED228B}"/>
              </a:ext>
            </a:extLst>
          </p:cNvPr>
          <p:cNvSpPr txBox="1"/>
          <p:nvPr/>
        </p:nvSpPr>
        <p:spPr>
          <a:xfrm>
            <a:off x="982969" y="1032582"/>
            <a:ext cx="10585821" cy="646331"/>
          </a:xfrm>
          <a:prstGeom prst="rect">
            <a:avLst/>
          </a:prstGeom>
          <a:noFill/>
        </p:spPr>
        <p:txBody>
          <a:bodyPr wrap="square" rtlCol="0">
            <a:spAutoFit/>
          </a:bodyPr>
          <a:lstStyle/>
          <a:p>
            <a:r>
              <a:rPr kumimoji="1" lang="en-US" altLang="zh-CN" dirty="0"/>
              <a:t>Experiments on limited training data. We can see that style translation can gain more improvement when there are less training samples</a:t>
            </a:r>
            <a:endParaRPr kumimoji="1" lang="zh-CN" altLang="en-US" dirty="0"/>
          </a:p>
        </p:txBody>
      </p:sp>
      <p:pic>
        <p:nvPicPr>
          <p:cNvPr id="7" name="图片 6">
            <a:extLst>
              <a:ext uri="{FF2B5EF4-FFF2-40B4-BE49-F238E27FC236}">
                <a16:creationId xmlns:a16="http://schemas.microsoft.com/office/drawing/2014/main" id="{7A85A3DD-AB8F-B840-8BC6-F19035D5A658}"/>
              </a:ext>
            </a:extLst>
          </p:cNvPr>
          <p:cNvPicPr>
            <a:picLocks noChangeAspect="1"/>
          </p:cNvPicPr>
          <p:nvPr/>
        </p:nvPicPr>
        <p:blipFill>
          <a:blip r:embed="rId2"/>
          <a:stretch>
            <a:fillRect/>
          </a:stretch>
        </p:blipFill>
        <p:spPr>
          <a:xfrm>
            <a:off x="1126435" y="1678913"/>
            <a:ext cx="4105966" cy="4713481"/>
          </a:xfrm>
          <a:prstGeom prst="rect">
            <a:avLst/>
          </a:prstGeom>
        </p:spPr>
      </p:pic>
      <p:pic>
        <p:nvPicPr>
          <p:cNvPr id="8" name="图片 7">
            <a:extLst>
              <a:ext uri="{FF2B5EF4-FFF2-40B4-BE49-F238E27FC236}">
                <a16:creationId xmlns:a16="http://schemas.microsoft.com/office/drawing/2014/main" id="{88E5CBB3-1E29-D043-B080-381D07B6C398}"/>
              </a:ext>
            </a:extLst>
          </p:cNvPr>
          <p:cNvPicPr>
            <a:picLocks noChangeAspect="1"/>
          </p:cNvPicPr>
          <p:nvPr/>
        </p:nvPicPr>
        <p:blipFill>
          <a:blip r:embed="rId3"/>
          <a:stretch>
            <a:fillRect/>
          </a:stretch>
        </p:blipFill>
        <p:spPr>
          <a:xfrm>
            <a:off x="7513983" y="1610001"/>
            <a:ext cx="3695048" cy="4782393"/>
          </a:xfrm>
          <a:prstGeom prst="rect">
            <a:avLst/>
          </a:prstGeom>
        </p:spPr>
      </p:pic>
    </p:spTree>
    <p:extLst>
      <p:ext uri="{BB962C8B-B14F-4D97-AF65-F5344CB8AC3E}">
        <p14:creationId xmlns:p14="http://schemas.microsoft.com/office/powerpoint/2010/main" val="16133798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76EDBD-6070-B944-99AB-583FE68E8872}"/>
              </a:ext>
            </a:extLst>
          </p:cNvPr>
          <p:cNvSpPr>
            <a:spLocks noGrp="1"/>
          </p:cNvSpPr>
          <p:nvPr>
            <p:ph type="title"/>
          </p:nvPr>
        </p:nvSpPr>
        <p:spPr/>
        <p:txBody>
          <a:bodyPr/>
          <a:lstStyle/>
          <a:p>
            <a:r>
              <a:rPr kumimoji="1" lang="en-US" altLang="zh-CN" dirty="0"/>
              <a:t>Experiment Results</a:t>
            </a:r>
            <a:endParaRPr kumimoji="1" lang="zh-CN" altLang="en-US" dirty="0"/>
          </a:p>
        </p:txBody>
      </p:sp>
      <p:pic>
        <p:nvPicPr>
          <p:cNvPr id="4" name="图片 3">
            <a:extLst>
              <a:ext uri="{FF2B5EF4-FFF2-40B4-BE49-F238E27FC236}">
                <a16:creationId xmlns:a16="http://schemas.microsoft.com/office/drawing/2014/main" id="{16CCF85E-96CB-1B49-8525-E279B0178DA8}"/>
              </a:ext>
            </a:extLst>
          </p:cNvPr>
          <p:cNvPicPr>
            <a:picLocks noChangeAspect="1"/>
          </p:cNvPicPr>
          <p:nvPr/>
        </p:nvPicPr>
        <p:blipFill>
          <a:blip r:embed="rId2"/>
          <a:stretch>
            <a:fillRect/>
          </a:stretch>
        </p:blipFill>
        <p:spPr>
          <a:xfrm>
            <a:off x="958911" y="1313953"/>
            <a:ext cx="10236200" cy="4483100"/>
          </a:xfrm>
          <a:prstGeom prst="rect">
            <a:avLst/>
          </a:prstGeom>
        </p:spPr>
      </p:pic>
    </p:spTree>
    <p:extLst>
      <p:ext uri="{BB962C8B-B14F-4D97-AF65-F5344CB8AC3E}">
        <p14:creationId xmlns:p14="http://schemas.microsoft.com/office/powerpoint/2010/main" val="35573999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4FD6D1-3BA9-6C48-BF02-308C3F937DBA}"/>
              </a:ext>
            </a:extLst>
          </p:cNvPr>
          <p:cNvSpPr>
            <a:spLocks noGrp="1"/>
          </p:cNvSpPr>
          <p:nvPr>
            <p:ph type="title"/>
          </p:nvPr>
        </p:nvSpPr>
        <p:spPr/>
        <p:txBody>
          <a:bodyPr/>
          <a:lstStyle/>
          <a:p>
            <a:r>
              <a:rPr lang="en" altLang="zh-CN" dirty="0">
                <a:latin typeface="Calibri" panose="020F0502020204030204" pitchFamily="34" charset="0"/>
                <a:cs typeface="Calibri" panose="020F0502020204030204" pitchFamily="34" charset="0"/>
              </a:rPr>
              <a:t>Boosting Facial Landmark Detector with Semi-Supervised Style Translation</a:t>
            </a:r>
            <a:r>
              <a:rPr lang="en-US" altLang="zh-CN" dirty="0">
                <a:latin typeface="Calibri" panose="020F0502020204030204" pitchFamily="34" charset="0"/>
                <a:cs typeface="Calibri" panose="020F0502020204030204" pitchFamily="34" charset="0"/>
              </a:rPr>
              <a:t>.</a:t>
            </a:r>
            <a:endParaRPr kumimoji="1" lang="zh-CN" altLang="en-US" dirty="0"/>
          </a:p>
        </p:txBody>
      </p:sp>
      <p:pic>
        <p:nvPicPr>
          <p:cNvPr id="5" name="图片 4">
            <a:extLst>
              <a:ext uri="{FF2B5EF4-FFF2-40B4-BE49-F238E27FC236}">
                <a16:creationId xmlns:a16="http://schemas.microsoft.com/office/drawing/2014/main" id="{3872E272-7255-7C47-99E3-F31FF25537DD}"/>
              </a:ext>
            </a:extLst>
          </p:cNvPr>
          <p:cNvPicPr>
            <a:picLocks noChangeAspect="1"/>
          </p:cNvPicPr>
          <p:nvPr/>
        </p:nvPicPr>
        <p:blipFill>
          <a:blip r:embed="rId2"/>
          <a:stretch>
            <a:fillRect/>
          </a:stretch>
        </p:blipFill>
        <p:spPr>
          <a:xfrm>
            <a:off x="8264939" y="2523435"/>
            <a:ext cx="1625600" cy="1625600"/>
          </a:xfrm>
          <a:prstGeom prst="rect">
            <a:avLst/>
          </a:prstGeom>
        </p:spPr>
      </p:pic>
      <p:sp>
        <p:nvSpPr>
          <p:cNvPr id="6" name="文本框 5">
            <a:extLst>
              <a:ext uri="{FF2B5EF4-FFF2-40B4-BE49-F238E27FC236}">
                <a16:creationId xmlns:a16="http://schemas.microsoft.com/office/drawing/2014/main" id="{12DF90C3-C908-EB46-93F2-17F82AC80A80}"/>
              </a:ext>
            </a:extLst>
          </p:cNvPr>
          <p:cNvSpPr txBox="1"/>
          <p:nvPr/>
        </p:nvSpPr>
        <p:spPr>
          <a:xfrm>
            <a:off x="1842052" y="3013501"/>
            <a:ext cx="5936973" cy="830997"/>
          </a:xfrm>
          <a:prstGeom prst="rect">
            <a:avLst/>
          </a:prstGeom>
          <a:noFill/>
        </p:spPr>
        <p:txBody>
          <a:bodyPr wrap="square" rtlCol="0">
            <a:spAutoFit/>
          </a:bodyPr>
          <a:lstStyle/>
          <a:p>
            <a:r>
              <a:rPr kumimoji="1" lang="en-US" altLang="zh-CN" sz="2400" dirty="0"/>
              <a:t>Code and models in the paper are available at </a:t>
            </a:r>
            <a:r>
              <a:rPr kumimoji="1" lang="en-US" altLang="zh-CN" sz="2400" dirty="0">
                <a:hlinkClick r:id="rId3"/>
              </a:rPr>
              <a:t>https://</a:t>
            </a:r>
            <a:r>
              <a:rPr kumimoji="1" lang="en-US" altLang="zh-CN" sz="2400" dirty="0" err="1">
                <a:hlinkClick r:id="rId3"/>
              </a:rPr>
              <a:t>github.com</a:t>
            </a:r>
            <a:r>
              <a:rPr kumimoji="1" lang="en-US" altLang="zh-CN" sz="2400" dirty="0">
                <a:hlinkClick r:id="rId3"/>
              </a:rPr>
              <a:t>/</a:t>
            </a:r>
            <a:r>
              <a:rPr kumimoji="1" lang="en-US" altLang="zh-CN" sz="2400" dirty="0" err="1">
                <a:hlinkClick r:id="rId3"/>
              </a:rPr>
              <a:t>thesouthfrog</a:t>
            </a:r>
            <a:r>
              <a:rPr kumimoji="1" lang="en-US" altLang="zh-CN" sz="2400" dirty="0">
                <a:hlinkClick r:id="rId3"/>
              </a:rPr>
              <a:t>/</a:t>
            </a:r>
            <a:r>
              <a:rPr kumimoji="1" lang="en-US" altLang="zh-CN" sz="2400" dirty="0" err="1">
                <a:hlinkClick r:id="rId3"/>
              </a:rPr>
              <a:t>stylealign</a:t>
            </a:r>
            <a:endParaRPr kumimoji="1" lang="zh-CN" altLang="en-US" sz="2400" dirty="0"/>
          </a:p>
        </p:txBody>
      </p:sp>
      <p:sp>
        <p:nvSpPr>
          <p:cNvPr id="8" name="Rectangle 5">
            <a:extLst>
              <a:ext uri="{FF2B5EF4-FFF2-40B4-BE49-F238E27FC236}">
                <a16:creationId xmlns:a16="http://schemas.microsoft.com/office/drawing/2014/main" id="{28457786-6D95-464F-8673-FB358A518CCA}"/>
              </a:ext>
            </a:extLst>
          </p:cNvPr>
          <p:cNvSpPr/>
          <p:nvPr/>
        </p:nvSpPr>
        <p:spPr>
          <a:xfrm>
            <a:off x="0" y="6202159"/>
            <a:ext cx="13978054" cy="646331"/>
          </a:xfrm>
          <a:prstGeom prst="rect">
            <a:avLst/>
          </a:prstGeom>
        </p:spPr>
        <p:txBody>
          <a:bodyPr wrap="square">
            <a:spAutoFit/>
          </a:bodyPr>
          <a:lstStyle/>
          <a:p>
            <a:r>
              <a:rPr lang="en-US" altLang="zh-CN" dirty="0">
                <a:latin typeface="Calibri" panose="020F0502020204030204" pitchFamily="34" charset="0"/>
                <a:cs typeface="Calibri" panose="020F0502020204030204" pitchFamily="34" charset="0"/>
              </a:rPr>
              <a:t>S. Qian et al</a:t>
            </a:r>
            <a:r>
              <a:rPr lang="en-US" dirty="0">
                <a:latin typeface="Calibri" panose="020F0502020204030204" pitchFamily="34" charset="0"/>
                <a:cs typeface="Calibri" panose="020F0502020204030204" pitchFamily="34" charset="0"/>
              </a:rPr>
              <a:t>. </a:t>
            </a:r>
            <a:r>
              <a:rPr lang="en" altLang="zh-CN" dirty="0">
                <a:latin typeface="Calibri" panose="020F0502020204030204" pitchFamily="34" charset="0"/>
                <a:cs typeface="Calibri" panose="020F0502020204030204" pitchFamily="34" charset="0"/>
              </a:rPr>
              <a:t>Aggregation via Separation: Boosting Facial Landmark Detector with Semi-Supervised Style Translation</a:t>
            </a:r>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rPr>
              <a:t>In</a:t>
            </a:r>
            <a:r>
              <a:rPr lang="en-US" i="1" dirty="0">
                <a:latin typeface="Calibri" panose="020F0502020204030204" pitchFamily="34" charset="0"/>
              </a:rPr>
              <a:t> </a:t>
            </a:r>
            <a:r>
              <a:rPr lang="en-US" altLang="zh-CN" i="1" dirty="0">
                <a:latin typeface="Calibri" panose="020F0502020204030204" pitchFamily="34" charset="0"/>
              </a:rPr>
              <a:t>ICCV</a:t>
            </a:r>
            <a:r>
              <a:rPr lang="en-US" dirty="0">
                <a:latin typeface="Calibri" panose="020F0502020204030204" pitchFamily="34" charset="0"/>
              </a:rPr>
              <a:t>, 201</a:t>
            </a:r>
            <a:r>
              <a:rPr lang="en-US" altLang="zh-CN" dirty="0">
                <a:latin typeface="Calibri" panose="020F0502020204030204" pitchFamily="34" charset="0"/>
              </a:rPr>
              <a:t>9</a:t>
            </a:r>
            <a:r>
              <a:rPr lang="en-US" dirty="0">
                <a:latin typeface="Calibri" panose="020F0502020204030204" pitchFamily="34" charset="0"/>
              </a:rPr>
              <a:t>. </a:t>
            </a:r>
          </a:p>
        </p:txBody>
      </p:sp>
    </p:spTree>
    <p:extLst>
      <p:ext uri="{BB962C8B-B14F-4D97-AF65-F5344CB8AC3E}">
        <p14:creationId xmlns:p14="http://schemas.microsoft.com/office/powerpoint/2010/main" val="27562405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1A1A44-B864-8B49-ABF7-6782164BA640}"/>
              </a:ext>
            </a:extLst>
          </p:cNvPr>
          <p:cNvSpPr>
            <a:spLocks noGrp="1"/>
          </p:cNvSpPr>
          <p:nvPr>
            <p:ph type="title"/>
          </p:nvPr>
        </p:nvSpPr>
        <p:spPr/>
        <p:txBody>
          <a:bodyPr/>
          <a:lstStyle/>
          <a:p>
            <a:r>
              <a:rPr kumimoji="1" lang="en-US" altLang="zh-CN" dirty="0"/>
              <a:t>Outline</a:t>
            </a:r>
            <a:endParaRPr kumimoji="1" lang="zh-CN" altLang="en-US" dirty="0"/>
          </a:p>
        </p:txBody>
      </p:sp>
      <p:sp>
        <p:nvSpPr>
          <p:cNvPr id="3" name="内容占位符 2">
            <a:extLst>
              <a:ext uri="{FF2B5EF4-FFF2-40B4-BE49-F238E27FC236}">
                <a16:creationId xmlns:a16="http://schemas.microsoft.com/office/drawing/2014/main" id="{E3230CA3-F885-054B-9571-DE324238A062}"/>
              </a:ext>
            </a:extLst>
          </p:cNvPr>
          <p:cNvSpPr>
            <a:spLocks noGrp="1"/>
          </p:cNvSpPr>
          <p:nvPr>
            <p:ph sz="quarter" idx="11"/>
          </p:nvPr>
        </p:nvSpPr>
        <p:spPr/>
        <p:txBody>
          <a:bodyPr/>
          <a:lstStyle/>
          <a:p>
            <a:r>
              <a:rPr kumimoji="1" lang="en-US" altLang="zh-CN" b="1" i="1" u="sng" dirty="0"/>
              <a:t>Overview of Facial Landmark Detection</a:t>
            </a:r>
          </a:p>
          <a:p>
            <a:endParaRPr kumimoji="1" lang="en-US" altLang="zh-CN" dirty="0"/>
          </a:p>
          <a:p>
            <a:r>
              <a:rPr kumimoji="1" lang="en-US" altLang="zh-CN" dirty="0"/>
              <a:t>Existing Challenges</a:t>
            </a:r>
          </a:p>
          <a:p>
            <a:endParaRPr kumimoji="1" lang="en-US" altLang="zh-CN" dirty="0"/>
          </a:p>
          <a:p>
            <a:r>
              <a:rPr kumimoji="1" lang="en-US" altLang="zh-CN" dirty="0"/>
              <a:t>Relations with Representation Learning</a:t>
            </a:r>
          </a:p>
          <a:p>
            <a:endParaRPr kumimoji="1" lang="en-US" altLang="zh-CN" dirty="0"/>
          </a:p>
          <a:p>
            <a:r>
              <a:rPr kumimoji="1" lang="en-US" altLang="zh-CN" dirty="0"/>
              <a:t>Relations with Face Synthesis</a:t>
            </a:r>
          </a:p>
          <a:p>
            <a:endParaRPr kumimoji="1" lang="en-US" altLang="zh-CN" dirty="0"/>
          </a:p>
          <a:p>
            <a:r>
              <a:rPr kumimoji="1" lang="en-US" altLang="zh-CN" dirty="0"/>
              <a:t>Proposed Solution</a:t>
            </a:r>
          </a:p>
        </p:txBody>
      </p:sp>
      <p:sp>
        <p:nvSpPr>
          <p:cNvPr id="5" name="矩形 4">
            <a:extLst>
              <a:ext uri="{FF2B5EF4-FFF2-40B4-BE49-F238E27FC236}">
                <a16:creationId xmlns:a16="http://schemas.microsoft.com/office/drawing/2014/main" id="{004436D5-257F-BC44-A755-89AC64965733}"/>
              </a:ext>
            </a:extLst>
          </p:cNvPr>
          <p:cNvSpPr/>
          <p:nvPr/>
        </p:nvSpPr>
        <p:spPr>
          <a:xfrm>
            <a:off x="1076415" y="4173507"/>
            <a:ext cx="8815811" cy="369332"/>
          </a:xfrm>
          <a:prstGeom prst="rect">
            <a:avLst/>
          </a:prstGeom>
        </p:spPr>
        <p:txBody>
          <a:bodyPr wrap="none">
            <a:spAutoFit/>
          </a:bodyPr>
          <a:lstStyle/>
          <a:p>
            <a:r>
              <a:rPr lang="en-US" altLang="zh-CN" dirty="0">
                <a:latin typeface="Calibri" panose="020F0502020204030204" pitchFamily="34" charset="0"/>
              </a:rPr>
              <a:t>S. Qian et al. Make a Face: Towards Arbitrary High-Fidelity Face Manipulation. In</a:t>
            </a:r>
            <a:r>
              <a:rPr lang="en-US" altLang="zh-CN" i="1" dirty="0">
                <a:latin typeface="Calibri" panose="020F0502020204030204" pitchFamily="34" charset="0"/>
              </a:rPr>
              <a:t> ICCV</a:t>
            </a:r>
            <a:r>
              <a:rPr lang="en-US" altLang="zh-CN" dirty="0">
                <a:latin typeface="Calibri" panose="020F0502020204030204" pitchFamily="34" charset="0"/>
              </a:rPr>
              <a:t>, 2019. </a:t>
            </a:r>
          </a:p>
        </p:txBody>
      </p:sp>
      <p:sp>
        <p:nvSpPr>
          <p:cNvPr id="6" name="Rectangle 5">
            <a:extLst>
              <a:ext uri="{FF2B5EF4-FFF2-40B4-BE49-F238E27FC236}">
                <a16:creationId xmlns:a16="http://schemas.microsoft.com/office/drawing/2014/main" id="{44B44F8F-CD00-DA48-BDFA-777D2D5CDAEC}"/>
              </a:ext>
            </a:extLst>
          </p:cNvPr>
          <p:cNvSpPr/>
          <p:nvPr/>
        </p:nvSpPr>
        <p:spPr>
          <a:xfrm>
            <a:off x="1076415" y="5050131"/>
            <a:ext cx="13978054" cy="646331"/>
          </a:xfrm>
          <a:prstGeom prst="rect">
            <a:avLst/>
          </a:prstGeom>
        </p:spPr>
        <p:txBody>
          <a:bodyPr wrap="square">
            <a:spAutoFit/>
          </a:bodyPr>
          <a:lstStyle/>
          <a:p>
            <a:r>
              <a:rPr lang="en-US" altLang="zh-CN" dirty="0">
                <a:latin typeface="Calibri" panose="020F0502020204030204" pitchFamily="34" charset="0"/>
                <a:cs typeface="Calibri" panose="020F0502020204030204" pitchFamily="34" charset="0"/>
              </a:rPr>
              <a:t>S. Qian et al</a:t>
            </a:r>
            <a:r>
              <a:rPr lang="en-US" dirty="0">
                <a:latin typeface="Calibri" panose="020F0502020204030204" pitchFamily="34" charset="0"/>
                <a:cs typeface="Calibri" panose="020F0502020204030204" pitchFamily="34" charset="0"/>
              </a:rPr>
              <a:t>. </a:t>
            </a:r>
            <a:r>
              <a:rPr lang="en" altLang="zh-CN" dirty="0">
                <a:latin typeface="Calibri" panose="020F0502020204030204" pitchFamily="34" charset="0"/>
                <a:cs typeface="Calibri" panose="020F0502020204030204" pitchFamily="34" charset="0"/>
              </a:rPr>
              <a:t>Aggregation via Separation: Boosting Facial Landmark Detector with Semi-Supervised Style Translation</a:t>
            </a:r>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rPr>
              <a:t>In</a:t>
            </a:r>
            <a:r>
              <a:rPr lang="en-US" i="1" dirty="0">
                <a:latin typeface="Calibri" panose="020F0502020204030204" pitchFamily="34" charset="0"/>
              </a:rPr>
              <a:t> </a:t>
            </a:r>
            <a:r>
              <a:rPr lang="en-US" altLang="zh-CN" i="1" dirty="0">
                <a:latin typeface="Calibri" panose="020F0502020204030204" pitchFamily="34" charset="0"/>
              </a:rPr>
              <a:t>ICCV</a:t>
            </a:r>
            <a:r>
              <a:rPr lang="en-US" dirty="0">
                <a:latin typeface="Calibri" panose="020F0502020204030204" pitchFamily="34" charset="0"/>
              </a:rPr>
              <a:t>, 201</a:t>
            </a:r>
            <a:r>
              <a:rPr lang="en-US" altLang="zh-CN" dirty="0">
                <a:latin typeface="Calibri" panose="020F0502020204030204" pitchFamily="34" charset="0"/>
              </a:rPr>
              <a:t>9</a:t>
            </a:r>
            <a:r>
              <a:rPr lang="en-US" dirty="0">
                <a:latin typeface="Calibri" panose="020F0502020204030204" pitchFamily="34" charset="0"/>
              </a:rPr>
              <a:t>. </a:t>
            </a:r>
          </a:p>
        </p:txBody>
      </p:sp>
      <p:pic>
        <p:nvPicPr>
          <p:cNvPr id="4" name="图片 3">
            <a:extLst>
              <a:ext uri="{FF2B5EF4-FFF2-40B4-BE49-F238E27FC236}">
                <a16:creationId xmlns:a16="http://schemas.microsoft.com/office/drawing/2014/main" id="{7C441CFD-81C9-D349-B52F-38ADF19C2AB6}"/>
              </a:ext>
            </a:extLst>
          </p:cNvPr>
          <p:cNvPicPr>
            <a:picLocks noChangeAspect="1"/>
          </p:cNvPicPr>
          <p:nvPr/>
        </p:nvPicPr>
        <p:blipFill>
          <a:blip r:embed="rId2"/>
          <a:stretch>
            <a:fillRect/>
          </a:stretch>
        </p:blipFill>
        <p:spPr>
          <a:xfrm>
            <a:off x="0" y="13252"/>
            <a:ext cx="12192000" cy="6858000"/>
          </a:xfrm>
          <a:prstGeom prst="rect">
            <a:avLst/>
          </a:prstGeom>
        </p:spPr>
      </p:pic>
    </p:spTree>
    <p:extLst>
      <p:ext uri="{BB962C8B-B14F-4D97-AF65-F5344CB8AC3E}">
        <p14:creationId xmlns:p14="http://schemas.microsoft.com/office/powerpoint/2010/main" val="875511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B5CBB797-F211-4EAC-9656-EB6C03BC23EC}"/>
              </a:ext>
            </a:extLst>
          </p:cNvPr>
          <p:cNvSpPr>
            <a:spLocks noGrp="1"/>
          </p:cNvSpPr>
          <p:nvPr>
            <p:ph type="title"/>
          </p:nvPr>
        </p:nvSpPr>
        <p:spPr/>
        <p:txBody>
          <a:bodyPr/>
          <a:lstStyle/>
          <a:p>
            <a:r>
              <a:rPr lang="en-US" altLang="zh-CN" dirty="0"/>
              <a:t>Facial Landmark Detection</a:t>
            </a:r>
            <a:endParaRPr lang="zh-CN" altLang="en-US" dirty="0"/>
          </a:p>
        </p:txBody>
      </p:sp>
      <p:sp>
        <p:nvSpPr>
          <p:cNvPr id="8" name="内容占位符 7">
            <a:extLst>
              <a:ext uri="{FF2B5EF4-FFF2-40B4-BE49-F238E27FC236}">
                <a16:creationId xmlns:a16="http://schemas.microsoft.com/office/drawing/2014/main" id="{3CA9C3FA-9662-F04B-A5C7-45EB3D54B2B0}"/>
              </a:ext>
            </a:extLst>
          </p:cNvPr>
          <p:cNvSpPr>
            <a:spLocks noGrp="1"/>
          </p:cNvSpPr>
          <p:nvPr>
            <p:ph sz="quarter" idx="11"/>
          </p:nvPr>
        </p:nvSpPr>
        <p:spPr>
          <a:xfrm>
            <a:off x="311674" y="2022390"/>
            <a:ext cx="3933760" cy="3603494"/>
          </a:xfrm>
        </p:spPr>
        <p:txBody>
          <a:bodyPr>
            <a:normAutofit/>
          </a:bodyPr>
          <a:lstStyle/>
          <a:p>
            <a:pPr marL="0" indent="0">
              <a:buNone/>
            </a:pPr>
            <a:r>
              <a:rPr lang="en-US" altLang="zh-CN" dirty="0"/>
              <a:t>“</a:t>
            </a:r>
            <a:r>
              <a:rPr lang="en-US" altLang="zh-CN" dirty="0" err="1"/>
              <a:t>Traditiona”l</a:t>
            </a:r>
            <a:r>
              <a:rPr lang="en-US" altLang="zh-CN" dirty="0"/>
              <a:t> Face Alignment</a:t>
            </a:r>
          </a:p>
          <a:p>
            <a:r>
              <a:rPr lang="en-US" altLang="zh-CN" dirty="0"/>
              <a:t>Active Appearance Model</a:t>
            </a:r>
          </a:p>
          <a:p>
            <a:pPr marL="0" indent="0">
              <a:buNone/>
            </a:pPr>
            <a:endParaRPr lang="en-US" altLang="zh-CN" dirty="0"/>
          </a:p>
        </p:txBody>
      </p:sp>
      <p:pic>
        <p:nvPicPr>
          <p:cNvPr id="13" name="图片 12">
            <a:extLst>
              <a:ext uri="{FF2B5EF4-FFF2-40B4-BE49-F238E27FC236}">
                <a16:creationId xmlns:a16="http://schemas.microsoft.com/office/drawing/2014/main" id="{27BD1A7B-3EB3-5844-86E2-73002C6C8DD2}"/>
              </a:ext>
            </a:extLst>
          </p:cNvPr>
          <p:cNvPicPr>
            <a:picLocks noChangeAspect="1"/>
          </p:cNvPicPr>
          <p:nvPr/>
        </p:nvPicPr>
        <p:blipFill>
          <a:blip r:embed="rId3"/>
          <a:stretch>
            <a:fillRect/>
          </a:stretch>
        </p:blipFill>
        <p:spPr>
          <a:xfrm>
            <a:off x="376859" y="2921169"/>
            <a:ext cx="3733800" cy="1828800"/>
          </a:xfrm>
          <a:prstGeom prst="rect">
            <a:avLst/>
          </a:prstGeom>
        </p:spPr>
      </p:pic>
      <p:sp>
        <p:nvSpPr>
          <p:cNvPr id="14" name="文本框 13">
            <a:extLst>
              <a:ext uri="{FF2B5EF4-FFF2-40B4-BE49-F238E27FC236}">
                <a16:creationId xmlns:a16="http://schemas.microsoft.com/office/drawing/2014/main" id="{BEBE6A70-872A-0043-BD0C-E1E0ACAC2927}"/>
              </a:ext>
            </a:extLst>
          </p:cNvPr>
          <p:cNvSpPr txBox="1"/>
          <p:nvPr/>
        </p:nvSpPr>
        <p:spPr>
          <a:xfrm>
            <a:off x="0" y="4919246"/>
            <a:ext cx="4758162" cy="338554"/>
          </a:xfrm>
          <a:prstGeom prst="rect">
            <a:avLst/>
          </a:prstGeom>
          <a:noFill/>
        </p:spPr>
        <p:txBody>
          <a:bodyPr wrap="none" rtlCol="0">
            <a:spAutoFit/>
          </a:bodyPr>
          <a:lstStyle/>
          <a:p>
            <a:r>
              <a:rPr lang="en" altLang="zh-CN" sz="1600" dirty="0"/>
              <a:t>Optimizing over the coefficients rather than the target</a:t>
            </a:r>
            <a:r>
              <a:rPr kumimoji="1" lang="en-US" altLang="zh-CN" sz="1600" dirty="0"/>
              <a:t>!</a:t>
            </a:r>
            <a:endParaRPr kumimoji="1" lang="zh-CN" altLang="en-US" sz="1600" dirty="0"/>
          </a:p>
        </p:txBody>
      </p:sp>
      <p:sp>
        <p:nvSpPr>
          <p:cNvPr id="17" name="右箭头 16">
            <a:extLst>
              <a:ext uri="{FF2B5EF4-FFF2-40B4-BE49-F238E27FC236}">
                <a16:creationId xmlns:a16="http://schemas.microsoft.com/office/drawing/2014/main" id="{3FB2E3CE-7DBC-5C4F-BE98-79355CF9BC08}"/>
              </a:ext>
            </a:extLst>
          </p:cNvPr>
          <p:cNvSpPr/>
          <p:nvPr/>
        </p:nvSpPr>
        <p:spPr>
          <a:xfrm>
            <a:off x="4310619" y="3278429"/>
            <a:ext cx="1007728" cy="557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内容占位符 7">
            <a:extLst>
              <a:ext uri="{FF2B5EF4-FFF2-40B4-BE49-F238E27FC236}">
                <a16:creationId xmlns:a16="http://schemas.microsoft.com/office/drawing/2014/main" id="{3A5B278F-0153-8045-93F6-247AA4EDB6FB}"/>
              </a:ext>
            </a:extLst>
          </p:cNvPr>
          <p:cNvSpPr txBox="1">
            <a:spLocks/>
          </p:cNvSpPr>
          <p:nvPr/>
        </p:nvSpPr>
        <p:spPr>
          <a:xfrm>
            <a:off x="5069836" y="2390817"/>
            <a:ext cx="4758162" cy="25981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altLang="zh-CN" dirty="0"/>
              <a:t>Pre-Deep Learning Era</a:t>
            </a:r>
          </a:p>
          <a:p>
            <a:r>
              <a:rPr lang="en-US" altLang="zh-CN" dirty="0"/>
              <a:t>Learning-based Method</a:t>
            </a:r>
          </a:p>
          <a:p>
            <a:pPr lvl="1"/>
            <a:r>
              <a:rPr lang="en-US" altLang="zh-CN" dirty="0"/>
              <a:t>Supervised Descent Method(SDM)</a:t>
            </a:r>
          </a:p>
          <a:p>
            <a:pPr lvl="1"/>
            <a:r>
              <a:rPr lang="en" altLang="zh-CN" dirty="0"/>
              <a:t>Cascade Regression(CFSS)</a:t>
            </a:r>
            <a:endParaRPr lang="en-US" altLang="zh-CN" dirty="0"/>
          </a:p>
          <a:p>
            <a:pPr lvl="1"/>
            <a:r>
              <a:rPr lang="en" altLang="zh-CN" dirty="0"/>
              <a:t>Ensemble of Regression Trees(ERT)</a:t>
            </a:r>
          </a:p>
        </p:txBody>
      </p:sp>
      <p:sp>
        <p:nvSpPr>
          <p:cNvPr id="20" name="文本框 19">
            <a:extLst>
              <a:ext uri="{FF2B5EF4-FFF2-40B4-BE49-F238E27FC236}">
                <a16:creationId xmlns:a16="http://schemas.microsoft.com/office/drawing/2014/main" id="{28AC90C3-F292-B941-8781-E748F9E99C30}"/>
              </a:ext>
            </a:extLst>
          </p:cNvPr>
          <p:cNvSpPr txBox="1"/>
          <p:nvPr/>
        </p:nvSpPr>
        <p:spPr>
          <a:xfrm>
            <a:off x="4814483" y="4411415"/>
            <a:ext cx="5463868" cy="338554"/>
          </a:xfrm>
          <a:prstGeom prst="rect">
            <a:avLst/>
          </a:prstGeom>
          <a:noFill/>
        </p:spPr>
        <p:txBody>
          <a:bodyPr wrap="none" rtlCol="0">
            <a:spAutoFit/>
          </a:bodyPr>
          <a:lstStyle/>
          <a:p>
            <a:r>
              <a:rPr lang="en-US" altLang="zh-CN" sz="1600" dirty="0"/>
              <a:t>Deep Learning: end-to-end, global solution, good </a:t>
            </a:r>
            <a:r>
              <a:rPr lang="en-US" altLang="zh-CN" sz="1600" dirty="0" err="1"/>
              <a:t>optimiozation</a:t>
            </a:r>
            <a:endParaRPr kumimoji="1" lang="zh-CN" altLang="en-US" sz="1600" dirty="0"/>
          </a:p>
        </p:txBody>
      </p:sp>
      <p:sp>
        <p:nvSpPr>
          <p:cNvPr id="21" name="右箭头 20">
            <a:extLst>
              <a:ext uri="{FF2B5EF4-FFF2-40B4-BE49-F238E27FC236}">
                <a16:creationId xmlns:a16="http://schemas.microsoft.com/office/drawing/2014/main" id="{D2AEB7EB-BC9B-FB46-A8ED-1513BB331F8C}"/>
              </a:ext>
            </a:extLst>
          </p:cNvPr>
          <p:cNvSpPr/>
          <p:nvPr/>
        </p:nvSpPr>
        <p:spPr>
          <a:xfrm>
            <a:off x="9549311" y="3266997"/>
            <a:ext cx="1007728" cy="5571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矩形 22">
            <a:extLst>
              <a:ext uri="{FF2B5EF4-FFF2-40B4-BE49-F238E27FC236}">
                <a16:creationId xmlns:a16="http://schemas.microsoft.com/office/drawing/2014/main" id="{D93D0CA3-457A-D340-B826-B2F23FA90748}"/>
              </a:ext>
            </a:extLst>
          </p:cNvPr>
          <p:cNvSpPr/>
          <p:nvPr/>
        </p:nvSpPr>
        <p:spPr>
          <a:xfrm>
            <a:off x="10842988" y="3266997"/>
            <a:ext cx="1194751" cy="523220"/>
          </a:xfrm>
          <a:prstGeom prst="rect">
            <a:avLst/>
          </a:prstGeom>
        </p:spPr>
        <p:txBody>
          <a:bodyPr wrap="none">
            <a:spAutoFit/>
          </a:bodyPr>
          <a:lstStyle/>
          <a:p>
            <a:r>
              <a:rPr lang="en-US" altLang="zh-CN" sz="2800" dirty="0"/>
              <a:t>Now??</a:t>
            </a:r>
            <a:endParaRPr kumimoji="1" lang="zh-CN" altLang="en-US" sz="2800" dirty="0"/>
          </a:p>
        </p:txBody>
      </p:sp>
    </p:spTree>
    <p:extLst>
      <p:ext uri="{BB962C8B-B14F-4D97-AF65-F5344CB8AC3E}">
        <p14:creationId xmlns:p14="http://schemas.microsoft.com/office/powerpoint/2010/main" val="1476247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A6BE56-4526-A94D-9CA7-C18ED59C1D99}"/>
              </a:ext>
            </a:extLst>
          </p:cNvPr>
          <p:cNvSpPr>
            <a:spLocks noGrp="1"/>
          </p:cNvSpPr>
          <p:nvPr>
            <p:ph type="title"/>
          </p:nvPr>
        </p:nvSpPr>
        <p:spPr/>
        <p:txBody>
          <a:bodyPr/>
          <a:lstStyle/>
          <a:p>
            <a:r>
              <a:rPr lang="en-US" altLang="zh-CN" dirty="0"/>
              <a:t>Facial Landmark Detection</a:t>
            </a:r>
            <a:endParaRPr kumimoji="1" lang="zh-CN" altLang="en-US" dirty="0"/>
          </a:p>
        </p:txBody>
      </p:sp>
      <p:sp>
        <p:nvSpPr>
          <p:cNvPr id="3" name="内容占位符 2">
            <a:extLst>
              <a:ext uri="{FF2B5EF4-FFF2-40B4-BE49-F238E27FC236}">
                <a16:creationId xmlns:a16="http://schemas.microsoft.com/office/drawing/2014/main" id="{33CD97F0-7C93-D54E-AC17-A2723A562C84}"/>
              </a:ext>
            </a:extLst>
          </p:cNvPr>
          <p:cNvSpPr>
            <a:spLocks noGrp="1"/>
          </p:cNvSpPr>
          <p:nvPr>
            <p:ph sz="quarter" idx="11"/>
          </p:nvPr>
        </p:nvSpPr>
        <p:spPr/>
        <p:txBody>
          <a:bodyPr/>
          <a:lstStyle/>
          <a:p>
            <a:r>
              <a:rPr kumimoji="1" lang="en-US" altLang="zh-CN" b="1" dirty="0"/>
              <a:t>Current researches on facial landmark detection mainly focus on two direction:</a:t>
            </a:r>
            <a:endParaRPr kumimoji="1" lang="en-US" altLang="zh-CN" dirty="0"/>
          </a:p>
          <a:p>
            <a:pPr lvl="1"/>
            <a:r>
              <a:rPr kumimoji="1" lang="en-US" altLang="zh-CN" dirty="0"/>
              <a:t>Learning </a:t>
            </a:r>
            <a:r>
              <a:rPr lang="en" altLang="zh-CN" dirty="0"/>
              <a:t>a robust and discriminative model through network structure</a:t>
            </a:r>
            <a:r>
              <a:rPr lang="zh-CN" altLang="en-US" dirty="0"/>
              <a:t> </a:t>
            </a:r>
            <a:r>
              <a:rPr lang="en-US" altLang="zh-CN" dirty="0"/>
              <a:t>design</a:t>
            </a:r>
            <a:r>
              <a:rPr lang="zh-CN" altLang="en-US" dirty="0"/>
              <a:t> </a:t>
            </a:r>
            <a:r>
              <a:rPr lang="en" altLang="zh-CN" dirty="0"/>
              <a:t> or shape prior.</a:t>
            </a:r>
          </a:p>
          <a:p>
            <a:pPr lvl="1"/>
            <a:endParaRPr lang="en" altLang="zh-CN" dirty="0"/>
          </a:p>
          <a:p>
            <a:pPr lvl="1"/>
            <a:r>
              <a:rPr lang="en-US" altLang="zh-CN" dirty="0"/>
              <a:t>Design</a:t>
            </a:r>
            <a:r>
              <a:rPr lang="zh-CN" altLang="en-US" dirty="0"/>
              <a:t> </a:t>
            </a:r>
            <a:r>
              <a:rPr lang="en-US" altLang="zh-CN" dirty="0"/>
              <a:t>meaningful</a:t>
            </a:r>
            <a:r>
              <a:rPr lang="zh-CN" altLang="en-US" dirty="0"/>
              <a:t> </a:t>
            </a:r>
            <a:r>
              <a:rPr lang="en-US" altLang="zh-CN" dirty="0"/>
              <a:t>loss</a:t>
            </a:r>
            <a:r>
              <a:rPr lang="zh-CN" altLang="en-US" dirty="0"/>
              <a:t> </a:t>
            </a:r>
            <a:r>
              <a:rPr lang="en-US" altLang="zh-CN" dirty="0"/>
              <a:t>function</a:t>
            </a:r>
            <a:r>
              <a:rPr lang="zh-CN" altLang="en-US" dirty="0"/>
              <a:t> </a:t>
            </a:r>
            <a:r>
              <a:rPr lang="en-US" altLang="zh-CN" dirty="0"/>
              <a:t>or</a:t>
            </a:r>
            <a:r>
              <a:rPr lang="zh-CN" altLang="en-US" dirty="0"/>
              <a:t> </a:t>
            </a:r>
            <a:r>
              <a:rPr lang="en-US" altLang="zh-CN" dirty="0"/>
              <a:t>metrics.</a:t>
            </a:r>
            <a:endParaRPr lang="en" altLang="zh-CN" dirty="0"/>
          </a:p>
          <a:p>
            <a:pPr lvl="1"/>
            <a:endParaRPr kumimoji="1" lang="zh-CN" altLang="en-US" dirty="0"/>
          </a:p>
        </p:txBody>
      </p:sp>
      <p:pic>
        <p:nvPicPr>
          <p:cNvPr id="4" name="图片 3">
            <a:extLst>
              <a:ext uri="{FF2B5EF4-FFF2-40B4-BE49-F238E27FC236}">
                <a16:creationId xmlns:a16="http://schemas.microsoft.com/office/drawing/2014/main" id="{EDE49421-294A-F548-8F1E-7EDA4906B642}"/>
              </a:ext>
            </a:extLst>
          </p:cNvPr>
          <p:cNvPicPr>
            <a:picLocks noChangeAspect="1"/>
          </p:cNvPicPr>
          <p:nvPr/>
        </p:nvPicPr>
        <p:blipFill>
          <a:blip r:embed="rId2"/>
          <a:stretch>
            <a:fillRect/>
          </a:stretch>
        </p:blipFill>
        <p:spPr>
          <a:xfrm>
            <a:off x="10316" y="3247207"/>
            <a:ext cx="12171368" cy="2956547"/>
          </a:xfrm>
          <a:prstGeom prst="rect">
            <a:avLst/>
          </a:prstGeom>
        </p:spPr>
      </p:pic>
      <p:sp>
        <p:nvSpPr>
          <p:cNvPr id="5" name="Rectangle 5">
            <a:extLst>
              <a:ext uri="{FF2B5EF4-FFF2-40B4-BE49-F238E27FC236}">
                <a16:creationId xmlns:a16="http://schemas.microsoft.com/office/drawing/2014/main" id="{3BEA104F-6EAF-B443-A41A-E3F0B21760D5}"/>
              </a:ext>
            </a:extLst>
          </p:cNvPr>
          <p:cNvSpPr/>
          <p:nvPr/>
        </p:nvSpPr>
        <p:spPr>
          <a:xfrm>
            <a:off x="1794418" y="1760396"/>
            <a:ext cx="9964508" cy="369332"/>
          </a:xfrm>
          <a:prstGeom prst="rect">
            <a:avLst/>
          </a:prstGeom>
        </p:spPr>
        <p:txBody>
          <a:bodyPr wrap="square">
            <a:spAutoFit/>
          </a:bodyPr>
          <a:lstStyle/>
          <a:p>
            <a:r>
              <a:rPr lang="en-US" altLang="zh-CN" dirty="0">
                <a:latin typeface="Calibri" panose="020F0502020204030204" pitchFamily="34" charset="0"/>
              </a:rPr>
              <a:t>W. Wu et al</a:t>
            </a:r>
            <a:r>
              <a:rPr lang="en-US" dirty="0">
                <a:latin typeface="Calibri" panose="020F0502020204030204" pitchFamily="34" charset="0"/>
              </a:rPr>
              <a:t>. </a:t>
            </a:r>
            <a:r>
              <a:rPr lang="en" altLang="zh-CN" dirty="0"/>
              <a:t>Look at Boundary: A Boundary-Aware Face Alignment Algorithm</a:t>
            </a:r>
            <a:r>
              <a:rPr lang="en-US" dirty="0">
                <a:latin typeface="Calibri" panose="020F0502020204030204" pitchFamily="34" charset="0"/>
              </a:rPr>
              <a:t>. In</a:t>
            </a:r>
            <a:r>
              <a:rPr lang="en-US" i="1" dirty="0">
                <a:latin typeface="Calibri" panose="020F0502020204030204" pitchFamily="34" charset="0"/>
              </a:rPr>
              <a:t> </a:t>
            </a:r>
            <a:r>
              <a:rPr lang="en-US" altLang="zh-CN" i="1" dirty="0">
                <a:latin typeface="Calibri" panose="020F0502020204030204" pitchFamily="34" charset="0"/>
              </a:rPr>
              <a:t>CVPR</a:t>
            </a:r>
            <a:r>
              <a:rPr lang="en-US" dirty="0">
                <a:latin typeface="Calibri" panose="020F0502020204030204" pitchFamily="34" charset="0"/>
              </a:rPr>
              <a:t>, </a:t>
            </a:r>
            <a:r>
              <a:rPr lang="en-US" altLang="zh-CN" dirty="0">
                <a:latin typeface="Calibri" panose="020F0502020204030204" pitchFamily="34" charset="0"/>
              </a:rPr>
              <a:t>2018</a:t>
            </a:r>
            <a:r>
              <a:rPr lang="en-US" dirty="0">
                <a:latin typeface="Calibri" panose="020F0502020204030204" pitchFamily="34" charset="0"/>
              </a:rPr>
              <a:t>. </a:t>
            </a:r>
          </a:p>
        </p:txBody>
      </p:sp>
      <p:sp>
        <p:nvSpPr>
          <p:cNvPr id="7" name="Rectangle 5">
            <a:extLst>
              <a:ext uri="{FF2B5EF4-FFF2-40B4-BE49-F238E27FC236}">
                <a16:creationId xmlns:a16="http://schemas.microsoft.com/office/drawing/2014/main" id="{94F9956C-226C-0C4A-B01B-E1359E1CD219}"/>
              </a:ext>
            </a:extLst>
          </p:cNvPr>
          <p:cNvSpPr/>
          <p:nvPr/>
        </p:nvSpPr>
        <p:spPr>
          <a:xfrm>
            <a:off x="1794416" y="2456198"/>
            <a:ext cx="9774373" cy="646331"/>
          </a:xfrm>
          <a:prstGeom prst="rect">
            <a:avLst/>
          </a:prstGeom>
        </p:spPr>
        <p:txBody>
          <a:bodyPr wrap="square">
            <a:spAutoFit/>
          </a:bodyPr>
          <a:lstStyle/>
          <a:p>
            <a:r>
              <a:rPr lang="en-US" altLang="zh-CN" dirty="0">
                <a:latin typeface="Calibri" panose="020F0502020204030204" pitchFamily="34" charset="0"/>
                <a:cs typeface="Calibri" panose="020F0502020204030204" pitchFamily="34" charset="0"/>
              </a:rPr>
              <a:t>ZH. Feng et al</a:t>
            </a:r>
            <a:r>
              <a:rPr lang="en-US" dirty="0">
                <a:latin typeface="Calibri" panose="020F0502020204030204" pitchFamily="34" charset="0"/>
                <a:cs typeface="Calibri" panose="020F0502020204030204" pitchFamily="34" charset="0"/>
              </a:rPr>
              <a:t>. </a:t>
            </a:r>
            <a:r>
              <a:rPr lang="en" altLang="zh-CN" dirty="0">
                <a:latin typeface="Calibri" panose="020F0502020204030204" pitchFamily="34" charset="0"/>
                <a:cs typeface="Calibri" panose="020F0502020204030204" pitchFamily="34" charset="0"/>
              </a:rPr>
              <a:t>Wing Loss for Robust Facial Landmark </a:t>
            </a:r>
            <a:r>
              <a:rPr lang="en" altLang="zh-CN" dirty="0" err="1">
                <a:latin typeface="Calibri" panose="020F0502020204030204" pitchFamily="34" charset="0"/>
                <a:cs typeface="Calibri" panose="020F0502020204030204" pitchFamily="34" charset="0"/>
              </a:rPr>
              <a:t>Localisation</a:t>
            </a:r>
            <a:r>
              <a:rPr lang="en" altLang="zh-CN" dirty="0">
                <a:latin typeface="Calibri" panose="020F0502020204030204" pitchFamily="34" charset="0"/>
                <a:cs typeface="Calibri" panose="020F0502020204030204" pitchFamily="34" charset="0"/>
              </a:rPr>
              <a:t> with Convolutional Neural Networks</a:t>
            </a:r>
            <a:r>
              <a:rPr lang="en-US" dirty="0">
                <a:latin typeface="Calibri" panose="020F0502020204030204" pitchFamily="34" charset="0"/>
                <a:cs typeface="Calibri" panose="020F0502020204030204" pitchFamily="34" charset="0"/>
              </a:rPr>
              <a:t>. In</a:t>
            </a:r>
            <a:r>
              <a:rPr lang="en-US" i="1" dirty="0">
                <a:latin typeface="Calibri" panose="020F0502020204030204" pitchFamily="34" charset="0"/>
                <a:cs typeface="Calibri" panose="020F0502020204030204" pitchFamily="34" charset="0"/>
              </a:rPr>
              <a:t> </a:t>
            </a:r>
            <a:r>
              <a:rPr lang="en-US" altLang="zh-CN" i="1" dirty="0">
                <a:latin typeface="Calibri" panose="020F0502020204030204" pitchFamily="34" charset="0"/>
                <a:cs typeface="Calibri" panose="020F0502020204030204" pitchFamily="34" charset="0"/>
              </a:rPr>
              <a:t>CVPR</a:t>
            </a:r>
            <a:r>
              <a:rPr 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2018</a:t>
            </a:r>
            <a:r>
              <a:rPr lang="en-US" dirty="0">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298020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1A1A44-B864-8B49-ABF7-6782164BA640}"/>
              </a:ext>
            </a:extLst>
          </p:cNvPr>
          <p:cNvSpPr>
            <a:spLocks noGrp="1"/>
          </p:cNvSpPr>
          <p:nvPr>
            <p:ph type="title"/>
          </p:nvPr>
        </p:nvSpPr>
        <p:spPr/>
        <p:txBody>
          <a:bodyPr/>
          <a:lstStyle/>
          <a:p>
            <a:r>
              <a:rPr kumimoji="1" lang="en-US" altLang="zh-CN" dirty="0"/>
              <a:t>Outline</a:t>
            </a:r>
            <a:endParaRPr kumimoji="1" lang="zh-CN" altLang="en-US" dirty="0"/>
          </a:p>
        </p:txBody>
      </p:sp>
      <p:sp>
        <p:nvSpPr>
          <p:cNvPr id="3" name="内容占位符 2">
            <a:extLst>
              <a:ext uri="{FF2B5EF4-FFF2-40B4-BE49-F238E27FC236}">
                <a16:creationId xmlns:a16="http://schemas.microsoft.com/office/drawing/2014/main" id="{E3230CA3-F885-054B-9571-DE324238A062}"/>
              </a:ext>
            </a:extLst>
          </p:cNvPr>
          <p:cNvSpPr>
            <a:spLocks noGrp="1"/>
          </p:cNvSpPr>
          <p:nvPr>
            <p:ph sz="quarter" idx="11"/>
          </p:nvPr>
        </p:nvSpPr>
        <p:spPr/>
        <p:txBody>
          <a:bodyPr/>
          <a:lstStyle/>
          <a:p>
            <a:r>
              <a:rPr kumimoji="1" lang="en-US" altLang="zh-CN" dirty="0"/>
              <a:t>Overview of Facial Landmark Detection</a:t>
            </a:r>
          </a:p>
          <a:p>
            <a:endParaRPr kumimoji="1" lang="en-US" altLang="zh-CN" dirty="0"/>
          </a:p>
          <a:p>
            <a:r>
              <a:rPr kumimoji="1" lang="en-US" altLang="zh-CN" b="1" i="1" u="sng" dirty="0"/>
              <a:t>Existing Challenges</a:t>
            </a:r>
          </a:p>
          <a:p>
            <a:endParaRPr kumimoji="1" lang="en-US" altLang="zh-CN" dirty="0"/>
          </a:p>
          <a:p>
            <a:r>
              <a:rPr kumimoji="1" lang="en-US" altLang="zh-CN" dirty="0"/>
              <a:t>Relations with Representation Learning</a:t>
            </a:r>
          </a:p>
          <a:p>
            <a:endParaRPr kumimoji="1" lang="en-US" altLang="zh-CN" dirty="0"/>
          </a:p>
          <a:p>
            <a:r>
              <a:rPr kumimoji="1" lang="en-US" altLang="zh-CN" dirty="0"/>
              <a:t>Relations with Face Synthesis</a:t>
            </a:r>
          </a:p>
          <a:p>
            <a:endParaRPr kumimoji="1" lang="en-US" altLang="zh-CN" dirty="0"/>
          </a:p>
          <a:p>
            <a:r>
              <a:rPr kumimoji="1" lang="en-US" altLang="zh-CN" dirty="0"/>
              <a:t>Proposed Solution</a:t>
            </a:r>
          </a:p>
        </p:txBody>
      </p:sp>
      <p:sp>
        <p:nvSpPr>
          <p:cNvPr id="5" name="矩形 4">
            <a:extLst>
              <a:ext uri="{FF2B5EF4-FFF2-40B4-BE49-F238E27FC236}">
                <a16:creationId xmlns:a16="http://schemas.microsoft.com/office/drawing/2014/main" id="{004436D5-257F-BC44-A755-89AC64965733}"/>
              </a:ext>
            </a:extLst>
          </p:cNvPr>
          <p:cNvSpPr/>
          <p:nvPr/>
        </p:nvSpPr>
        <p:spPr>
          <a:xfrm>
            <a:off x="1076415" y="4173507"/>
            <a:ext cx="8815811" cy="369332"/>
          </a:xfrm>
          <a:prstGeom prst="rect">
            <a:avLst/>
          </a:prstGeom>
        </p:spPr>
        <p:txBody>
          <a:bodyPr wrap="none">
            <a:spAutoFit/>
          </a:bodyPr>
          <a:lstStyle/>
          <a:p>
            <a:r>
              <a:rPr lang="en-US" altLang="zh-CN" dirty="0">
                <a:latin typeface="Calibri" panose="020F0502020204030204" pitchFamily="34" charset="0"/>
              </a:rPr>
              <a:t>S. Qian et al. Make a Face: Towards Arbitrary High-Fidelity Face Manipulation. In</a:t>
            </a:r>
            <a:r>
              <a:rPr lang="en-US" altLang="zh-CN" i="1" dirty="0">
                <a:latin typeface="Calibri" panose="020F0502020204030204" pitchFamily="34" charset="0"/>
              </a:rPr>
              <a:t> ICCV</a:t>
            </a:r>
            <a:r>
              <a:rPr lang="en-US" altLang="zh-CN" dirty="0">
                <a:latin typeface="Calibri" panose="020F0502020204030204" pitchFamily="34" charset="0"/>
              </a:rPr>
              <a:t>, 2019. </a:t>
            </a:r>
          </a:p>
        </p:txBody>
      </p:sp>
      <p:sp>
        <p:nvSpPr>
          <p:cNvPr id="6" name="Rectangle 5">
            <a:extLst>
              <a:ext uri="{FF2B5EF4-FFF2-40B4-BE49-F238E27FC236}">
                <a16:creationId xmlns:a16="http://schemas.microsoft.com/office/drawing/2014/main" id="{44B44F8F-CD00-DA48-BDFA-777D2D5CDAEC}"/>
              </a:ext>
            </a:extLst>
          </p:cNvPr>
          <p:cNvSpPr/>
          <p:nvPr/>
        </p:nvSpPr>
        <p:spPr>
          <a:xfrm>
            <a:off x="1076415" y="5050131"/>
            <a:ext cx="13978054" cy="646331"/>
          </a:xfrm>
          <a:prstGeom prst="rect">
            <a:avLst/>
          </a:prstGeom>
        </p:spPr>
        <p:txBody>
          <a:bodyPr wrap="square">
            <a:spAutoFit/>
          </a:bodyPr>
          <a:lstStyle/>
          <a:p>
            <a:r>
              <a:rPr lang="en-US" altLang="zh-CN" dirty="0">
                <a:latin typeface="Calibri" panose="020F0502020204030204" pitchFamily="34" charset="0"/>
                <a:cs typeface="Calibri" panose="020F0502020204030204" pitchFamily="34" charset="0"/>
              </a:rPr>
              <a:t>S. Qian et al</a:t>
            </a:r>
            <a:r>
              <a:rPr lang="en-US" dirty="0">
                <a:latin typeface="Calibri" panose="020F0502020204030204" pitchFamily="34" charset="0"/>
                <a:cs typeface="Calibri" panose="020F0502020204030204" pitchFamily="34" charset="0"/>
              </a:rPr>
              <a:t>. </a:t>
            </a:r>
            <a:r>
              <a:rPr lang="en" altLang="zh-CN" dirty="0">
                <a:latin typeface="Calibri" panose="020F0502020204030204" pitchFamily="34" charset="0"/>
                <a:cs typeface="Calibri" panose="020F0502020204030204" pitchFamily="34" charset="0"/>
              </a:rPr>
              <a:t>Aggregation via Separation: Boosting Facial Landmark Detector with Semi-Supervised Style Translation</a:t>
            </a:r>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rPr>
              <a:t>In</a:t>
            </a:r>
            <a:r>
              <a:rPr lang="en-US" i="1" dirty="0">
                <a:latin typeface="Calibri" panose="020F0502020204030204" pitchFamily="34" charset="0"/>
              </a:rPr>
              <a:t> </a:t>
            </a:r>
            <a:r>
              <a:rPr lang="en-US" altLang="zh-CN" i="1" dirty="0">
                <a:latin typeface="Calibri" panose="020F0502020204030204" pitchFamily="34" charset="0"/>
              </a:rPr>
              <a:t>ICCV</a:t>
            </a:r>
            <a:r>
              <a:rPr lang="en-US" dirty="0">
                <a:latin typeface="Calibri" panose="020F0502020204030204" pitchFamily="34" charset="0"/>
              </a:rPr>
              <a:t>, 201</a:t>
            </a:r>
            <a:r>
              <a:rPr lang="en-US" altLang="zh-CN" dirty="0">
                <a:latin typeface="Calibri" panose="020F0502020204030204" pitchFamily="34" charset="0"/>
              </a:rPr>
              <a:t>9</a:t>
            </a:r>
            <a:r>
              <a:rPr lang="en-US" dirty="0">
                <a:latin typeface="Calibri" panose="020F0502020204030204" pitchFamily="34" charset="0"/>
              </a:rPr>
              <a:t>. </a:t>
            </a:r>
          </a:p>
        </p:txBody>
      </p:sp>
    </p:spTree>
    <p:extLst>
      <p:ext uri="{BB962C8B-B14F-4D97-AF65-F5344CB8AC3E}">
        <p14:creationId xmlns:p14="http://schemas.microsoft.com/office/powerpoint/2010/main" val="1304349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B5CBB797-F211-4EAC-9656-EB6C03BC23EC}"/>
              </a:ext>
            </a:extLst>
          </p:cNvPr>
          <p:cNvSpPr>
            <a:spLocks noGrp="1"/>
          </p:cNvSpPr>
          <p:nvPr>
            <p:ph type="title"/>
          </p:nvPr>
        </p:nvSpPr>
        <p:spPr/>
        <p:txBody>
          <a:bodyPr/>
          <a:lstStyle/>
          <a:p>
            <a:r>
              <a:rPr lang="en-US" altLang="zh-CN" dirty="0"/>
              <a:t>Challenges in Facial Landmark Detection</a:t>
            </a:r>
            <a:endParaRPr lang="zh-CN" altLang="en-US" dirty="0"/>
          </a:p>
        </p:txBody>
      </p:sp>
      <p:sp>
        <p:nvSpPr>
          <p:cNvPr id="3" name="内容占位符 2">
            <a:extLst>
              <a:ext uri="{FF2B5EF4-FFF2-40B4-BE49-F238E27FC236}">
                <a16:creationId xmlns:a16="http://schemas.microsoft.com/office/drawing/2014/main" id="{277928A1-E8E1-4107-AB50-4C62C9B8FE8D}"/>
              </a:ext>
            </a:extLst>
          </p:cNvPr>
          <p:cNvSpPr>
            <a:spLocks noGrp="1"/>
          </p:cNvSpPr>
          <p:nvPr>
            <p:ph sz="quarter" idx="11"/>
          </p:nvPr>
        </p:nvSpPr>
        <p:spPr>
          <a:xfrm>
            <a:off x="585232" y="1525973"/>
            <a:ext cx="8267219" cy="4530269"/>
          </a:xfrm>
        </p:spPr>
        <p:txBody>
          <a:bodyPr>
            <a:normAutofit/>
          </a:bodyPr>
          <a:lstStyle/>
          <a:p>
            <a:r>
              <a:rPr lang="en-US" altLang="zh-CN" dirty="0"/>
              <a:t>Real-time on Mobile devices</a:t>
            </a:r>
          </a:p>
          <a:p>
            <a:endParaRPr lang="en-US" altLang="zh-CN" dirty="0"/>
          </a:p>
          <a:p>
            <a:r>
              <a:rPr lang="en-US" altLang="zh-CN" dirty="0"/>
              <a:t>Localization</a:t>
            </a:r>
            <a:r>
              <a:rPr lang="zh-CN" altLang="en-US" dirty="0"/>
              <a:t> </a:t>
            </a:r>
            <a:r>
              <a:rPr lang="en-US" altLang="zh-CN" dirty="0"/>
              <a:t>Accuracy</a:t>
            </a:r>
          </a:p>
          <a:p>
            <a:endParaRPr lang="en-US" altLang="zh-CN" dirty="0"/>
          </a:p>
          <a:p>
            <a:r>
              <a:rPr lang="en-US" altLang="zh-CN" b="1" dirty="0"/>
              <a:t>“Style”</a:t>
            </a:r>
            <a:r>
              <a:rPr lang="zh-CN" altLang="en-US" b="1" dirty="0"/>
              <a:t> </a:t>
            </a:r>
            <a:r>
              <a:rPr lang="en-US" altLang="zh-CN" b="1" dirty="0"/>
              <a:t>Variations</a:t>
            </a:r>
            <a:r>
              <a:rPr lang="zh-CN" altLang="en-US" b="1" dirty="0"/>
              <a:t> </a:t>
            </a:r>
            <a:r>
              <a:rPr lang="en-US" altLang="zh-CN" b="1" dirty="0"/>
              <a:t>in</a:t>
            </a:r>
            <a:r>
              <a:rPr lang="zh-CN" altLang="en-US" b="1" dirty="0"/>
              <a:t> </a:t>
            </a:r>
            <a:r>
              <a:rPr lang="en-US" altLang="zh-CN" b="1" dirty="0"/>
              <a:t>Face</a:t>
            </a:r>
            <a:r>
              <a:rPr lang="zh-CN" altLang="en-US" b="1" dirty="0"/>
              <a:t> </a:t>
            </a:r>
            <a:r>
              <a:rPr lang="en-US" altLang="zh-CN" b="1" dirty="0"/>
              <a:t>images</a:t>
            </a:r>
          </a:p>
          <a:p>
            <a:pPr marL="0" indent="0">
              <a:buNone/>
            </a:pPr>
            <a:endParaRPr lang="en-US" altLang="zh-CN" dirty="0"/>
          </a:p>
          <a:p>
            <a:r>
              <a:rPr lang="en-US" altLang="zh-CN" b="1" dirty="0"/>
              <a:t>Limited</a:t>
            </a:r>
            <a:r>
              <a:rPr lang="zh-CN" altLang="en-US" b="1" dirty="0"/>
              <a:t> </a:t>
            </a:r>
            <a:r>
              <a:rPr lang="en-US" altLang="zh-CN" b="1" dirty="0"/>
              <a:t>Training</a:t>
            </a:r>
            <a:r>
              <a:rPr lang="zh-CN" altLang="en-US" b="1" dirty="0"/>
              <a:t> </a:t>
            </a:r>
            <a:r>
              <a:rPr lang="en-US" altLang="zh-CN" b="1" dirty="0"/>
              <a:t>Samples</a:t>
            </a:r>
            <a:r>
              <a:rPr lang="zh-CN" altLang="en-US" b="1" dirty="0"/>
              <a:t> </a:t>
            </a:r>
            <a:endParaRPr lang="en-US" altLang="zh-CN" b="1" dirty="0"/>
          </a:p>
          <a:p>
            <a:endParaRPr lang="en-US" altLang="zh-CN" dirty="0"/>
          </a:p>
          <a:p>
            <a:r>
              <a:rPr lang="en-US" altLang="zh-CN" b="1" dirty="0"/>
              <a:t>Expensive</a:t>
            </a:r>
            <a:r>
              <a:rPr lang="zh-CN" altLang="en-US" b="1" dirty="0"/>
              <a:t> </a:t>
            </a:r>
            <a:r>
              <a:rPr lang="en-US" altLang="zh-CN" b="1" dirty="0"/>
              <a:t>Annotation</a:t>
            </a:r>
            <a:r>
              <a:rPr lang="zh-CN" altLang="en-US" b="1" dirty="0"/>
              <a:t> </a:t>
            </a:r>
            <a:r>
              <a:rPr lang="en-US" altLang="zh-CN" b="1" dirty="0"/>
              <a:t>Cost</a:t>
            </a:r>
          </a:p>
          <a:p>
            <a:endParaRPr lang="en-US" altLang="zh-CN" dirty="0"/>
          </a:p>
          <a:p>
            <a:endParaRPr lang="en-US" altLang="zh-CN" dirty="0"/>
          </a:p>
        </p:txBody>
      </p:sp>
      <p:pic>
        <p:nvPicPr>
          <p:cNvPr id="16" name="图片 15" descr="图片包含 照片, 不同, 展示, 制作&#10;&#10;描述已自动生成">
            <a:extLst>
              <a:ext uri="{FF2B5EF4-FFF2-40B4-BE49-F238E27FC236}">
                <a16:creationId xmlns:a16="http://schemas.microsoft.com/office/drawing/2014/main" id="{822259AD-77B1-9B48-92F0-21E9A622C7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6318" y="1736034"/>
            <a:ext cx="5480450" cy="3120887"/>
          </a:xfrm>
          <a:prstGeom prst="rect">
            <a:avLst/>
          </a:prstGeom>
        </p:spPr>
      </p:pic>
      <p:sp>
        <p:nvSpPr>
          <p:cNvPr id="17" name="文本框 16">
            <a:extLst>
              <a:ext uri="{FF2B5EF4-FFF2-40B4-BE49-F238E27FC236}">
                <a16:creationId xmlns:a16="http://schemas.microsoft.com/office/drawing/2014/main" id="{139FF93D-18A0-4041-8D95-600BF3CE030A}"/>
              </a:ext>
            </a:extLst>
          </p:cNvPr>
          <p:cNvSpPr txBox="1"/>
          <p:nvPr/>
        </p:nvSpPr>
        <p:spPr>
          <a:xfrm>
            <a:off x="6096000" y="5066982"/>
            <a:ext cx="5277086" cy="923330"/>
          </a:xfrm>
          <a:prstGeom prst="rect">
            <a:avLst/>
          </a:prstGeom>
          <a:noFill/>
        </p:spPr>
        <p:txBody>
          <a:bodyPr wrap="none" rtlCol="0">
            <a:spAutoFit/>
          </a:bodyPr>
          <a:lstStyle/>
          <a:p>
            <a:r>
              <a:rPr kumimoji="1" lang="en-US" altLang="zh-CN" dirty="0"/>
              <a:t>Can</a:t>
            </a:r>
            <a:r>
              <a:rPr kumimoji="1" lang="zh-CN" altLang="en-US" dirty="0"/>
              <a:t> </a:t>
            </a:r>
            <a:r>
              <a:rPr kumimoji="1" lang="en-US" altLang="zh-CN" dirty="0"/>
              <a:t>we</a:t>
            </a:r>
            <a:r>
              <a:rPr kumimoji="1" lang="zh-CN" altLang="en-US" dirty="0"/>
              <a:t> </a:t>
            </a:r>
            <a:r>
              <a:rPr kumimoji="1" lang="en-US" altLang="zh-CN" dirty="0"/>
              <a:t>use</a:t>
            </a:r>
            <a:r>
              <a:rPr kumimoji="1" lang="zh-CN" altLang="en-US" dirty="0"/>
              <a:t> </a:t>
            </a:r>
            <a:r>
              <a:rPr kumimoji="1" lang="en-US" altLang="zh-CN" dirty="0"/>
              <a:t>synthetic</a:t>
            </a:r>
            <a:r>
              <a:rPr kumimoji="1" lang="zh-CN" altLang="en-US" dirty="0"/>
              <a:t> </a:t>
            </a:r>
            <a:r>
              <a:rPr kumimoji="1" lang="en-US" altLang="zh-CN" dirty="0"/>
              <a:t>images</a:t>
            </a:r>
            <a:r>
              <a:rPr kumimoji="1" lang="zh-CN" altLang="en-US" dirty="0"/>
              <a:t> </a:t>
            </a:r>
            <a:r>
              <a:rPr kumimoji="1" lang="en-US" altLang="zh-CN" dirty="0"/>
              <a:t>to</a:t>
            </a:r>
            <a:r>
              <a:rPr kumimoji="1" lang="zh-CN" altLang="en-US" dirty="0"/>
              <a:t> </a:t>
            </a:r>
            <a:r>
              <a:rPr kumimoji="1" lang="en-US" altLang="zh-CN" dirty="0"/>
              <a:t>train</a:t>
            </a:r>
            <a:r>
              <a:rPr kumimoji="1" lang="zh-CN" altLang="en-US" dirty="0"/>
              <a:t> </a:t>
            </a:r>
            <a:r>
              <a:rPr kumimoji="1" lang="en-US" altLang="zh-CN" dirty="0"/>
              <a:t>our</a:t>
            </a:r>
            <a:r>
              <a:rPr kumimoji="1" lang="zh-CN" altLang="en-US" dirty="0"/>
              <a:t> </a:t>
            </a:r>
            <a:r>
              <a:rPr kumimoji="1" lang="en-US" altLang="zh-CN" dirty="0"/>
              <a:t>model?</a:t>
            </a:r>
          </a:p>
          <a:p>
            <a:endParaRPr kumimoji="1" lang="en-US" altLang="zh-CN" dirty="0"/>
          </a:p>
          <a:p>
            <a:r>
              <a:rPr kumimoji="1" lang="en-US" altLang="zh-CN" dirty="0"/>
              <a:t>How</a:t>
            </a:r>
            <a:r>
              <a:rPr kumimoji="1" lang="zh-CN" altLang="en-US" dirty="0"/>
              <a:t> </a:t>
            </a:r>
            <a:r>
              <a:rPr kumimoji="1" lang="en-US" altLang="zh-CN" dirty="0"/>
              <a:t>to</a:t>
            </a:r>
            <a:r>
              <a:rPr kumimoji="1" lang="zh-CN" altLang="en-US" dirty="0"/>
              <a:t> </a:t>
            </a:r>
            <a:r>
              <a:rPr kumimoji="1" lang="en-US" altLang="zh-CN" dirty="0"/>
              <a:t>synthesis</a:t>
            </a:r>
            <a:r>
              <a:rPr kumimoji="1" lang="zh-CN" altLang="en-US" dirty="0"/>
              <a:t> </a:t>
            </a:r>
            <a:r>
              <a:rPr kumimoji="1" lang="en-US" altLang="zh-CN" dirty="0"/>
              <a:t>face</a:t>
            </a:r>
            <a:r>
              <a:rPr kumimoji="1" lang="zh-CN" altLang="en-US" dirty="0"/>
              <a:t> </a:t>
            </a:r>
            <a:r>
              <a:rPr kumimoji="1" lang="en-US" altLang="zh-CN" dirty="0"/>
              <a:t>images</a:t>
            </a:r>
            <a:r>
              <a:rPr kumimoji="1" lang="zh-CN" altLang="en-US" dirty="0"/>
              <a:t> </a:t>
            </a:r>
            <a:r>
              <a:rPr kumimoji="1" lang="en-US" altLang="zh-CN" dirty="0"/>
              <a:t>with</a:t>
            </a:r>
            <a:r>
              <a:rPr kumimoji="1" lang="zh-CN" altLang="en-US" dirty="0"/>
              <a:t> </a:t>
            </a:r>
            <a:r>
              <a:rPr kumimoji="1" lang="en-US" altLang="zh-CN" dirty="0"/>
              <a:t>labeled</a:t>
            </a:r>
            <a:r>
              <a:rPr kumimoji="1" lang="zh-CN" altLang="en-US" dirty="0"/>
              <a:t> </a:t>
            </a:r>
            <a:r>
              <a:rPr kumimoji="1" lang="en-US" altLang="zh-CN" dirty="0"/>
              <a:t>landmarks?</a:t>
            </a:r>
            <a:endParaRPr kumimoji="1" lang="zh-CN" altLang="en-US" dirty="0"/>
          </a:p>
        </p:txBody>
      </p:sp>
    </p:spTree>
    <p:extLst>
      <p:ext uri="{BB962C8B-B14F-4D97-AF65-F5344CB8AC3E}">
        <p14:creationId xmlns:p14="http://schemas.microsoft.com/office/powerpoint/2010/main" val="2730492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C75BC9-D62B-274A-B2FF-0371726F3DAB}"/>
              </a:ext>
            </a:extLst>
          </p:cNvPr>
          <p:cNvSpPr>
            <a:spLocks noGrp="1"/>
          </p:cNvSpPr>
          <p:nvPr>
            <p:ph type="title"/>
          </p:nvPr>
        </p:nvSpPr>
        <p:spPr/>
        <p:txBody>
          <a:bodyPr>
            <a:normAutofit/>
          </a:bodyPr>
          <a:lstStyle/>
          <a:p>
            <a:r>
              <a:rPr kumimoji="1" lang="en-US" altLang="zh-CN" dirty="0"/>
              <a:t>Can</a:t>
            </a:r>
            <a:r>
              <a:rPr kumimoji="1" lang="zh-CN" altLang="en-US" dirty="0"/>
              <a:t> </a:t>
            </a:r>
            <a:r>
              <a:rPr kumimoji="1" lang="en-US" altLang="zh-CN" dirty="0"/>
              <a:t>we</a:t>
            </a:r>
            <a:r>
              <a:rPr kumimoji="1" lang="zh-CN" altLang="en-US" dirty="0"/>
              <a:t> </a:t>
            </a:r>
            <a:r>
              <a:rPr kumimoji="1" lang="en-US" altLang="zh-CN" dirty="0"/>
              <a:t>use</a:t>
            </a:r>
            <a:r>
              <a:rPr kumimoji="1" lang="zh-CN" altLang="en-US" dirty="0"/>
              <a:t> </a:t>
            </a:r>
            <a:r>
              <a:rPr kumimoji="1" lang="en-US" altLang="zh-CN" dirty="0"/>
              <a:t>synthetic</a:t>
            </a:r>
            <a:r>
              <a:rPr kumimoji="1" lang="zh-CN" altLang="en-US" dirty="0"/>
              <a:t> </a:t>
            </a:r>
            <a:r>
              <a:rPr kumimoji="1" lang="en-US" altLang="zh-CN" dirty="0"/>
              <a:t>images</a:t>
            </a:r>
            <a:r>
              <a:rPr kumimoji="1" lang="zh-CN" altLang="en-US" dirty="0"/>
              <a:t> </a:t>
            </a:r>
            <a:r>
              <a:rPr kumimoji="1" lang="en-US" altLang="zh-CN" dirty="0"/>
              <a:t>to</a:t>
            </a:r>
            <a:r>
              <a:rPr kumimoji="1" lang="zh-CN" altLang="en-US" dirty="0"/>
              <a:t> </a:t>
            </a:r>
            <a:r>
              <a:rPr kumimoji="1" lang="en-US" altLang="zh-CN" dirty="0"/>
              <a:t>train</a:t>
            </a:r>
            <a:r>
              <a:rPr kumimoji="1" lang="zh-CN" altLang="en-US" dirty="0"/>
              <a:t> </a:t>
            </a:r>
            <a:r>
              <a:rPr kumimoji="1" lang="en-US" altLang="zh-CN" dirty="0"/>
              <a:t>a</a:t>
            </a:r>
            <a:r>
              <a:rPr kumimoji="1" lang="zh-CN" altLang="en-US" dirty="0"/>
              <a:t> </a:t>
            </a:r>
            <a:r>
              <a:rPr kumimoji="1" lang="en-US" altLang="zh-CN" dirty="0"/>
              <a:t>real-world model?</a:t>
            </a:r>
            <a:endParaRPr kumimoji="1" lang="zh-CN" altLang="en-US" dirty="0"/>
          </a:p>
        </p:txBody>
      </p:sp>
      <p:sp>
        <p:nvSpPr>
          <p:cNvPr id="3" name="内容占位符 2">
            <a:extLst>
              <a:ext uri="{FF2B5EF4-FFF2-40B4-BE49-F238E27FC236}">
                <a16:creationId xmlns:a16="http://schemas.microsoft.com/office/drawing/2014/main" id="{5BD896DE-48FB-8946-BFD3-DD732194C51A}"/>
              </a:ext>
            </a:extLst>
          </p:cNvPr>
          <p:cNvSpPr>
            <a:spLocks noGrp="1"/>
          </p:cNvSpPr>
          <p:nvPr>
            <p:ph sz="quarter" idx="11"/>
          </p:nvPr>
        </p:nvSpPr>
        <p:spPr>
          <a:xfrm>
            <a:off x="604220" y="901922"/>
            <a:ext cx="10983559" cy="3153244"/>
          </a:xfrm>
        </p:spPr>
        <p:txBody>
          <a:bodyPr/>
          <a:lstStyle/>
          <a:p>
            <a:r>
              <a:rPr kumimoji="1" lang="en-US" altLang="zh-CN" dirty="0"/>
              <a:t>Unsupervised Domain Adaptation for semantic segmentation</a:t>
            </a:r>
          </a:p>
          <a:p>
            <a:pPr lvl="1"/>
            <a:r>
              <a:rPr kumimoji="1" lang="en-US" altLang="zh-CN" dirty="0"/>
              <a:t>Use GAME(GTA-5) images as source domain, generalize to real-world images</a:t>
            </a:r>
          </a:p>
        </p:txBody>
      </p:sp>
      <p:pic>
        <p:nvPicPr>
          <p:cNvPr id="4" name="图片 3">
            <a:extLst>
              <a:ext uri="{FF2B5EF4-FFF2-40B4-BE49-F238E27FC236}">
                <a16:creationId xmlns:a16="http://schemas.microsoft.com/office/drawing/2014/main" id="{A4C7A30F-A0C9-EC48-B578-7035FB8716B6}"/>
              </a:ext>
            </a:extLst>
          </p:cNvPr>
          <p:cNvPicPr>
            <a:picLocks noChangeAspect="1"/>
          </p:cNvPicPr>
          <p:nvPr/>
        </p:nvPicPr>
        <p:blipFill>
          <a:blip r:embed="rId2"/>
          <a:stretch>
            <a:fillRect/>
          </a:stretch>
        </p:blipFill>
        <p:spPr>
          <a:xfrm>
            <a:off x="1651490" y="1640966"/>
            <a:ext cx="3549097" cy="2220780"/>
          </a:xfrm>
          <a:prstGeom prst="rect">
            <a:avLst/>
          </a:prstGeom>
        </p:spPr>
      </p:pic>
      <p:pic>
        <p:nvPicPr>
          <p:cNvPr id="5" name="图片 4">
            <a:extLst>
              <a:ext uri="{FF2B5EF4-FFF2-40B4-BE49-F238E27FC236}">
                <a16:creationId xmlns:a16="http://schemas.microsoft.com/office/drawing/2014/main" id="{3D098982-1024-CF48-81EF-B59C96D1817B}"/>
              </a:ext>
            </a:extLst>
          </p:cNvPr>
          <p:cNvPicPr>
            <a:picLocks noChangeAspect="1"/>
          </p:cNvPicPr>
          <p:nvPr/>
        </p:nvPicPr>
        <p:blipFill>
          <a:blip r:embed="rId3"/>
          <a:stretch>
            <a:fillRect/>
          </a:stretch>
        </p:blipFill>
        <p:spPr>
          <a:xfrm>
            <a:off x="6114987" y="1622695"/>
            <a:ext cx="3789773" cy="2239051"/>
          </a:xfrm>
          <a:prstGeom prst="rect">
            <a:avLst/>
          </a:prstGeom>
        </p:spPr>
      </p:pic>
      <p:sp>
        <p:nvSpPr>
          <p:cNvPr id="7" name="内容占位符 2">
            <a:extLst>
              <a:ext uri="{FF2B5EF4-FFF2-40B4-BE49-F238E27FC236}">
                <a16:creationId xmlns:a16="http://schemas.microsoft.com/office/drawing/2014/main" id="{D9DA10C8-F51C-A24A-88EE-7A64CFEF9B78}"/>
              </a:ext>
            </a:extLst>
          </p:cNvPr>
          <p:cNvSpPr txBox="1">
            <a:spLocks/>
          </p:cNvSpPr>
          <p:nvPr/>
        </p:nvSpPr>
        <p:spPr>
          <a:xfrm>
            <a:off x="585231" y="3967606"/>
            <a:ext cx="10983559" cy="25959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Neural Rendering to synthesis RGB-hands for pose estimation</a:t>
            </a:r>
          </a:p>
          <a:p>
            <a:pPr lvl="1"/>
            <a:r>
              <a:rPr kumimoji="1" lang="en-US" altLang="zh-CN" dirty="0"/>
              <a:t>An rendering engine is used for synthesizing realistic results</a:t>
            </a:r>
          </a:p>
        </p:txBody>
      </p:sp>
      <p:pic>
        <p:nvPicPr>
          <p:cNvPr id="8" name="图片 7">
            <a:extLst>
              <a:ext uri="{FF2B5EF4-FFF2-40B4-BE49-F238E27FC236}">
                <a16:creationId xmlns:a16="http://schemas.microsoft.com/office/drawing/2014/main" id="{9999C2D7-6F17-D444-888D-5197B9097258}"/>
              </a:ext>
            </a:extLst>
          </p:cNvPr>
          <p:cNvPicPr>
            <a:picLocks noChangeAspect="1"/>
          </p:cNvPicPr>
          <p:nvPr/>
        </p:nvPicPr>
        <p:blipFill>
          <a:blip r:embed="rId4"/>
          <a:stretch>
            <a:fillRect/>
          </a:stretch>
        </p:blipFill>
        <p:spPr>
          <a:xfrm>
            <a:off x="3967680" y="4773127"/>
            <a:ext cx="3678824" cy="1896301"/>
          </a:xfrm>
          <a:prstGeom prst="rect">
            <a:avLst/>
          </a:prstGeom>
        </p:spPr>
      </p:pic>
    </p:spTree>
    <p:extLst>
      <p:ext uri="{BB962C8B-B14F-4D97-AF65-F5344CB8AC3E}">
        <p14:creationId xmlns:p14="http://schemas.microsoft.com/office/powerpoint/2010/main" val="1598651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0303AF-8A1D-1F42-8606-7C3169754F99}"/>
              </a:ext>
            </a:extLst>
          </p:cNvPr>
          <p:cNvSpPr>
            <a:spLocks noGrp="1"/>
          </p:cNvSpPr>
          <p:nvPr>
            <p:ph type="title"/>
          </p:nvPr>
        </p:nvSpPr>
        <p:spPr/>
        <p:txBody>
          <a:bodyPr>
            <a:normAutofit/>
          </a:bodyPr>
          <a:lstStyle/>
          <a:p>
            <a:r>
              <a:rPr kumimoji="1" lang="en-US" altLang="zh-CN" dirty="0"/>
              <a:t>How</a:t>
            </a:r>
            <a:r>
              <a:rPr kumimoji="1" lang="zh-CN" altLang="en-US" dirty="0"/>
              <a:t> </a:t>
            </a:r>
            <a:r>
              <a:rPr kumimoji="1" lang="en-US" altLang="zh-CN" dirty="0"/>
              <a:t>to</a:t>
            </a:r>
            <a:r>
              <a:rPr kumimoji="1" lang="zh-CN" altLang="en-US" dirty="0"/>
              <a:t> </a:t>
            </a:r>
            <a:r>
              <a:rPr kumimoji="1" lang="en-US" altLang="zh-CN" dirty="0"/>
              <a:t>synthesis</a:t>
            </a:r>
            <a:r>
              <a:rPr kumimoji="1" lang="zh-CN" altLang="en-US" dirty="0"/>
              <a:t> </a:t>
            </a:r>
            <a:r>
              <a:rPr kumimoji="1" lang="en-US" altLang="zh-CN" dirty="0"/>
              <a:t>face</a:t>
            </a:r>
            <a:r>
              <a:rPr kumimoji="1" lang="zh-CN" altLang="en-US" dirty="0"/>
              <a:t> </a:t>
            </a:r>
            <a:r>
              <a:rPr kumimoji="1" lang="en-US" altLang="zh-CN" dirty="0"/>
              <a:t>images</a:t>
            </a:r>
            <a:r>
              <a:rPr kumimoji="1" lang="zh-CN" altLang="en-US" dirty="0"/>
              <a:t> </a:t>
            </a:r>
            <a:r>
              <a:rPr kumimoji="1" lang="en-US" altLang="zh-CN" dirty="0"/>
              <a:t>with</a:t>
            </a:r>
            <a:r>
              <a:rPr kumimoji="1" lang="zh-CN" altLang="en-US" dirty="0"/>
              <a:t> </a:t>
            </a:r>
            <a:r>
              <a:rPr kumimoji="1" lang="en-US" altLang="zh-CN" dirty="0"/>
              <a:t>labeled</a:t>
            </a:r>
            <a:r>
              <a:rPr kumimoji="1" lang="zh-CN" altLang="en-US" dirty="0"/>
              <a:t> </a:t>
            </a:r>
            <a:r>
              <a:rPr kumimoji="1" lang="en-US" altLang="zh-CN" dirty="0"/>
              <a:t>landmarks?</a:t>
            </a:r>
            <a:endParaRPr kumimoji="1" lang="zh-CN" altLang="en-US" dirty="0"/>
          </a:p>
        </p:txBody>
      </p:sp>
      <p:sp>
        <p:nvSpPr>
          <p:cNvPr id="3" name="内容占位符 2">
            <a:extLst>
              <a:ext uri="{FF2B5EF4-FFF2-40B4-BE49-F238E27FC236}">
                <a16:creationId xmlns:a16="http://schemas.microsoft.com/office/drawing/2014/main" id="{2D591D8C-F90A-A043-A727-68320C3CB038}"/>
              </a:ext>
            </a:extLst>
          </p:cNvPr>
          <p:cNvSpPr>
            <a:spLocks noGrp="1"/>
          </p:cNvSpPr>
          <p:nvPr>
            <p:ph sz="quarter" idx="11"/>
          </p:nvPr>
        </p:nvSpPr>
        <p:spPr>
          <a:xfrm>
            <a:off x="604220" y="1140460"/>
            <a:ext cx="11415502" cy="2517139"/>
          </a:xfrm>
        </p:spPr>
        <p:txBody>
          <a:bodyPr>
            <a:normAutofit/>
          </a:bodyPr>
          <a:lstStyle/>
          <a:p>
            <a:pPr marL="0" indent="0">
              <a:buNone/>
            </a:pPr>
            <a:r>
              <a:rPr kumimoji="1" lang="en-US" altLang="zh-CN" dirty="0"/>
              <a:t>Preliminary Requirements:</a:t>
            </a:r>
          </a:p>
          <a:p>
            <a:pPr marL="0" indent="0">
              <a:buNone/>
            </a:pPr>
            <a:endParaRPr kumimoji="1" lang="en-US" altLang="zh-CN" dirty="0"/>
          </a:p>
          <a:p>
            <a:r>
              <a:rPr kumimoji="1" lang="en-US" altLang="zh-CN" dirty="0"/>
              <a:t>Synthetic images mush preserve the input landmarks. (</a:t>
            </a:r>
            <a:r>
              <a:rPr kumimoji="1" lang="en-US" altLang="zh-CN" b="1" dirty="0"/>
              <a:t>Structure Coherence</a:t>
            </a:r>
            <a:r>
              <a:rPr kumimoji="1" lang="en-US" altLang="zh-CN" dirty="0"/>
              <a:t>)</a:t>
            </a:r>
          </a:p>
          <a:p>
            <a:endParaRPr kumimoji="1" lang="en-US" altLang="zh-CN" dirty="0"/>
          </a:p>
          <a:p>
            <a:r>
              <a:rPr kumimoji="1" lang="en-US" altLang="zh-CN" dirty="0"/>
              <a:t>Without other external information(e.g. 3DMM, rendering engine). (</a:t>
            </a:r>
            <a:r>
              <a:rPr kumimoji="1" lang="en-US" altLang="zh-CN" b="1" dirty="0"/>
              <a:t>Self-/Unsupervised</a:t>
            </a:r>
            <a:r>
              <a:rPr kumimoji="1" lang="en-US" altLang="zh-CN" dirty="0"/>
              <a:t>) </a:t>
            </a:r>
            <a:endParaRPr kumimoji="1" lang="zh-CN" altLang="en-US" dirty="0"/>
          </a:p>
          <a:p>
            <a:endParaRPr kumimoji="1" lang="en-US" altLang="zh-CN" dirty="0"/>
          </a:p>
          <a:p>
            <a:endParaRPr kumimoji="1" lang="en-US" altLang="zh-CN" dirty="0"/>
          </a:p>
        </p:txBody>
      </p:sp>
      <p:sp>
        <p:nvSpPr>
          <p:cNvPr id="4" name="文本框 3">
            <a:extLst>
              <a:ext uri="{FF2B5EF4-FFF2-40B4-BE49-F238E27FC236}">
                <a16:creationId xmlns:a16="http://schemas.microsoft.com/office/drawing/2014/main" id="{3615ACDC-CD37-1F45-90FB-71C542234424}"/>
              </a:ext>
            </a:extLst>
          </p:cNvPr>
          <p:cNvSpPr txBox="1"/>
          <p:nvPr/>
        </p:nvSpPr>
        <p:spPr>
          <a:xfrm>
            <a:off x="397567" y="4314231"/>
            <a:ext cx="5565911" cy="1569660"/>
          </a:xfrm>
          <a:prstGeom prst="rect">
            <a:avLst/>
          </a:prstGeom>
          <a:noFill/>
        </p:spPr>
        <p:txBody>
          <a:bodyPr wrap="square" rtlCol="0">
            <a:spAutoFit/>
          </a:bodyPr>
          <a:lstStyle/>
          <a:p>
            <a:pPr algn="ctr"/>
            <a:r>
              <a:rPr kumimoji="1" lang="en-US" altLang="zh-CN" sz="2400" dirty="0"/>
              <a:t>Disentangled Representation Learning :</a:t>
            </a:r>
          </a:p>
          <a:p>
            <a:endParaRPr kumimoji="1" lang="en-US" altLang="zh-CN" dirty="0"/>
          </a:p>
          <a:p>
            <a:r>
              <a:rPr kumimoji="1" lang="en-US" altLang="zh-CN" dirty="0"/>
              <a:t>If we can disentangle information expect </a:t>
            </a:r>
            <a:r>
              <a:rPr kumimoji="1" lang="en-US" altLang="zh-CN" dirty="0" err="1"/>
              <a:t>landmarks,then</a:t>
            </a:r>
            <a:r>
              <a:rPr kumimoji="1" lang="en-US" altLang="zh-CN" dirty="0"/>
              <a:t> re-combining this factor with any landmarks, </a:t>
            </a:r>
            <a:r>
              <a:rPr kumimoji="1" lang="en-US" altLang="zh-CN" b="1" dirty="0"/>
              <a:t>Structure Coherence </a:t>
            </a:r>
            <a:r>
              <a:rPr kumimoji="1" lang="en-US" altLang="zh-CN" dirty="0"/>
              <a:t>can be achieved.</a:t>
            </a:r>
          </a:p>
        </p:txBody>
      </p:sp>
      <p:sp>
        <p:nvSpPr>
          <p:cNvPr id="5" name="文本框 4">
            <a:extLst>
              <a:ext uri="{FF2B5EF4-FFF2-40B4-BE49-F238E27FC236}">
                <a16:creationId xmlns:a16="http://schemas.microsoft.com/office/drawing/2014/main" id="{4A2F256A-CEC0-4F4B-B0AD-0BB18D3A118A}"/>
              </a:ext>
            </a:extLst>
          </p:cNvPr>
          <p:cNvSpPr txBox="1"/>
          <p:nvPr/>
        </p:nvSpPr>
        <p:spPr>
          <a:xfrm>
            <a:off x="7239099" y="4401019"/>
            <a:ext cx="2925319" cy="1292662"/>
          </a:xfrm>
          <a:prstGeom prst="rect">
            <a:avLst/>
          </a:prstGeom>
          <a:noFill/>
        </p:spPr>
        <p:txBody>
          <a:bodyPr wrap="square" rtlCol="0">
            <a:spAutoFit/>
          </a:bodyPr>
          <a:lstStyle/>
          <a:p>
            <a:pPr algn="ctr"/>
            <a:r>
              <a:rPr kumimoji="1" lang="en-US" altLang="zh-CN" sz="2400" dirty="0"/>
              <a:t>Face Synthesis:</a:t>
            </a:r>
          </a:p>
          <a:p>
            <a:endParaRPr kumimoji="1" lang="en-US" altLang="zh-CN" dirty="0"/>
          </a:p>
          <a:p>
            <a:r>
              <a:rPr kumimoji="1" lang="en-US" altLang="zh-CN" dirty="0"/>
              <a:t>Realistic synthesized images can</a:t>
            </a:r>
            <a:r>
              <a:rPr lang="en" altLang="zh-CN" dirty="0"/>
              <a:t> facilitate our method.</a:t>
            </a:r>
            <a:r>
              <a:rPr kumimoji="1" lang="en-US" altLang="zh-CN" dirty="0"/>
              <a:t> </a:t>
            </a:r>
          </a:p>
        </p:txBody>
      </p:sp>
    </p:spTree>
    <p:extLst>
      <p:ext uri="{BB962C8B-B14F-4D97-AF65-F5344CB8AC3E}">
        <p14:creationId xmlns:p14="http://schemas.microsoft.com/office/powerpoint/2010/main" val="23779838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优图XLab姚总汇报1116_v1">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1726</TotalTime>
  <Words>1032</Words>
  <Application>Microsoft Macintosh PowerPoint</Application>
  <PresentationFormat>宽屏</PresentationFormat>
  <Paragraphs>164</Paragraphs>
  <Slides>22</Slides>
  <Notes>2</Notes>
  <HiddenSlides>0</HiddenSlides>
  <MMClips>0</MMClips>
  <ScaleCrop>false</ScaleCrop>
  <HeadingPairs>
    <vt:vector size="8" baseType="variant">
      <vt:variant>
        <vt:lpstr>已用的字体</vt:lpstr>
      </vt:variant>
      <vt:variant>
        <vt:i4>5</vt:i4>
      </vt:variant>
      <vt:variant>
        <vt:lpstr>主题</vt:lpstr>
      </vt:variant>
      <vt:variant>
        <vt:i4>1</vt:i4>
      </vt:variant>
      <vt:variant>
        <vt:lpstr>嵌入 OLE 服务器</vt:lpstr>
      </vt:variant>
      <vt:variant>
        <vt:i4>1</vt:i4>
      </vt:variant>
      <vt:variant>
        <vt:lpstr>幻灯片标题</vt:lpstr>
      </vt:variant>
      <vt:variant>
        <vt:i4>22</vt:i4>
      </vt:variant>
    </vt:vector>
  </HeadingPairs>
  <TitlesOfParts>
    <vt:vector size="29" baseType="lpstr">
      <vt:lpstr>楷体</vt:lpstr>
      <vt:lpstr>微软雅黑</vt:lpstr>
      <vt:lpstr>Arial</vt:lpstr>
      <vt:lpstr>Calibri</vt:lpstr>
      <vt:lpstr>Calibri Light</vt:lpstr>
      <vt:lpstr>1_优图XLab姚总汇报1116_v1</vt:lpstr>
      <vt:lpstr>think-cell Slide</vt:lpstr>
      <vt:lpstr>Beyond Supervised Facial Landmark Detection: Disentangled Representation and Face Synthesis</vt:lpstr>
      <vt:lpstr>Outline</vt:lpstr>
      <vt:lpstr>Outline</vt:lpstr>
      <vt:lpstr>Facial Landmark Detection</vt:lpstr>
      <vt:lpstr>Facial Landmark Detection</vt:lpstr>
      <vt:lpstr>Outline</vt:lpstr>
      <vt:lpstr>Challenges in Facial Landmark Detection</vt:lpstr>
      <vt:lpstr>Can we use synthetic images to train a real-world model?</vt:lpstr>
      <vt:lpstr>How to synthesis face images with labeled landmarks?</vt:lpstr>
      <vt:lpstr>Outline</vt:lpstr>
      <vt:lpstr>Relations with Representation Learning </vt:lpstr>
      <vt:lpstr>Outline</vt:lpstr>
      <vt:lpstr>Relations with Face Synthesis</vt:lpstr>
      <vt:lpstr>Relations with Face Synthesis</vt:lpstr>
      <vt:lpstr>Outline</vt:lpstr>
      <vt:lpstr>Proposed Solution</vt:lpstr>
      <vt:lpstr>Proposed Solution</vt:lpstr>
      <vt:lpstr>Experiment Results</vt:lpstr>
      <vt:lpstr>Experiment Results</vt:lpstr>
      <vt:lpstr>Experiment Results</vt:lpstr>
      <vt:lpstr>Experiment Results</vt:lpstr>
      <vt:lpstr>Boosting Facial Landmark Detector with Semi-Supervised Style Translation.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视频理解技术突破与落地</dc:title>
  <dc:creator>shawnshuliu@tencent.com</dc:creator>
  <cp:lastModifiedBy>QIAN, Shengju</cp:lastModifiedBy>
  <cp:revision>255</cp:revision>
  <dcterms:created xsi:type="dcterms:W3CDTF">2019-07-05T11:14:55Z</dcterms:created>
  <dcterms:modified xsi:type="dcterms:W3CDTF">2019-09-17T14:19:08Z</dcterms:modified>
</cp:coreProperties>
</file>

<file path=docProps/thumbnail.jpeg>
</file>